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9" r:id="rId3"/>
    <p:sldId id="258" r:id="rId4"/>
    <p:sldId id="292" r:id="rId5"/>
    <p:sldId id="259" r:id="rId6"/>
    <p:sldId id="273" r:id="rId7"/>
    <p:sldId id="284" r:id="rId8"/>
    <p:sldId id="268" r:id="rId9"/>
    <p:sldId id="260" r:id="rId10"/>
    <p:sldId id="261" r:id="rId11"/>
    <p:sldId id="285" r:id="rId12"/>
    <p:sldId id="272" r:id="rId13"/>
    <p:sldId id="264" r:id="rId14"/>
    <p:sldId id="271" r:id="rId15"/>
    <p:sldId id="263" r:id="rId16"/>
    <p:sldId id="287" r:id="rId17"/>
    <p:sldId id="276" r:id="rId18"/>
    <p:sldId id="277" r:id="rId19"/>
    <p:sldId id="278" r:id="rId20"/>
    <p:sldId id="281" r:id="rId21"/>
    <p:sldId id="288" r:id="rId22"/>
    <p:sldId id="279" r:id="rId23"/>
    <p:sldId id="282" r:id="rId24"/>
    <p:sldId id="283" r:id="rId25"/>
    <p:sldId id="280" r:id="rId26"/>
    <p:sldId id="286" r:id="rId27"/>
    <p:sldId id="274" r:id="rId28"/>
    <p:sldId id="275" r:id="rId29"/>
    <p:sldId id="267" r:id="rId30"/>
    <p:sldId id="266" r:id="rId31"/>
    <p:sldId id="290" r:id="rId32"/>
    <p:sldId id="291" r:id="rId3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Benutzer" initials="W" lastIdx="1" clrIdx="0">
    <p:extLst>
      <p:ext uri="{19B8F6BF-5375-455C-9EA6-DF929625EA0E}">
        <p15:presenceInfo xmlns:p15="http://schemas.microsoft.com/office/powerpoint/2012/main" userId="Windows-Benutz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5A24"/>
    <a:srgbClr val="0071BC"/>
    <a:srgbClr val="CC0000"/>
    <a:srgbClr val="A50021"/>
    <a:srgbClr val="FF6161"/>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2DE63D5-997A-4646-A377-4702673A728D}" styleName="Helle Formatvorlage 2 - Akz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1FECB4D8-DB02-4DC6-A0A2-4F2EBAE1DC90}" styleName="Mittlere Formatvorlage 1 - Akz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2D5ABB26-0587-4C30-8999-92F81FD0307C}" styleName="Keine Formatvorlage, kei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5AB1C69-6EDB-4FF4-983F-18BD219EF322}" styleName="Mittlere Formatvorlage 2 - Akz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Helle Formatvorlage 1 - Akz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16" autoAdjust="0"/>
    <p:restoredTop sz="94364" autoAdjust="0"/>
  </p:normalViewPr>
  <p:slideViewPr>
    <p:cSldViewPr snapToGrid="0" showGuides="1">
      <p:cViewPr varScale="1">
        <p:scale>
          <a:sx n="97" d="100"/>
          <a:sy n="97" d="100"/>
        </p:scale>
        <p:origin x="90" y="23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91E84E69-7353-4485-A247-DBDC4B9CB173}" type="datetimeFigureOut">
              <a:rPr lang="de-DE" smtClean="0"/>
              <a:t>06.05.2022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0C6C4F-8146-434B-AF2C-DEE9E5CE5D7A}" type="slidenum">
              <a:rPr lang="de-DE" smtClean="0"/>
              <a:t>‹Nr.›</a:t>
            </a:fld>
            <a:endParaRPr lang="de-DE"/>
          </a:p>
        </p:txBody>
      </p:sp>
    </p:spTree>
    <p:extLst>
      <p:ext uri="{BB962C8B-B14F-4D97-AF65-F5344CB8AC3E}">
        <p14:creationId xmlns:p14="http://schemas.microsoft.com/office/powerpoint/2010/main" val="33073965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1E84E69-7353-4485-A247-DBDC4B9CB173}" type="datetimeFigureOut">
              <a:rPr lang="de-DE" smtClean="0"/>
              <a:t>06.05.2022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0C6C4F-8146-434B-AF2C-DEE9E5CE5D7A}" type="slidenum">
              <a:rPr lang="de-DE" smtClean="0"/>
              <a:t>‹Nr.›</a:t>
            </a:fld>
            <a:endParaRPr lang="de-DE"/>
          </a:p>
        </p:txBody>
      </p:sp>
    </p:spTree>
    <p:extLst>
      <p:ext uri="{BB962C8B-B14F-4D97-AF65-F5344CB8AC3E}">
        <p14:creationId xmlns:p14="http://schemas.microsoft.com/office/powerpoint/2010/main" val="24530213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1E84E69-7353-4485-A247-DBDC4B9CB173}" type="datetimeFigureOut">
              <a:rPr lang="de-DE" smtClean="0"/>
              <a:t>06.05.2022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0C6C4F-8146-434B-AF2C-DEE9E5CE5D7A}" type="slidenum">
              <a:rPr lang="de-DE" smtClean="0"/>
              <a:t>‹Nr.›</a:t>
            </a:fld>
            <a:endParaRPr lang="de-DE"/>
          </a:p>
        </p:txBody>
      </p:sp>
    </p:spTree>
    <p:extLst>
      <p:ext uri="{BB962C8B-B14F-4D97-AF65-F5344CB8AC3E}">
        <p14:creationId xmlns:p14="http://schemas.microsoft.com/office/powerpoint/2010/main" val="911770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91E84E69-7353-4485-A247-DBDC4B9CB173}" type="datetimeFigureOut">
              <a:rPr lang="de-DE" smtClean="0"/>
              <a:t>06.05.2022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0C6C4F-8146-434B-AF2C-DEE9E5CE5D7A}" type="slidenum">
              <a:rPr lang="de-DE" smtClean="0"/>
              <a:t>‹Nr.›</a:t>
            </a:fld>
            <a:endParaRPr lang="de-DE"/>
          </a:p>
        </p:txBody>
      </p:sp>
    </p:spTree>
    <p:extLst>
      <p:ext uri="{BB962C8B-B14F-4D97-AF65-F5344CB8AC3E}">
        <p14:creationId xmlns:p14="http://schemas.microsoft.com/office/powerpoint/2010/main" val="1231589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91E84E69-7353-4485-A247-DBDC4B9CB173}" type="datetimeFigureOut">
              <a:rPr lang="de-DE" smtClean="0"/>
              <a:t>06.05.2022</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6C0C6C4F-8146-434B-AF2C-DEE9E5CE5D7A}" type="slidenum">
              <a:rPr lang="de-DE" smtClean="0"/>
              <a:t>‹Nr.›</a:t>
            </a:fld>
            <a:endParaRPr lang="de-DE"/>
          </a:p>
        </p:txBody>
      </p:sp>
    </p:spTree>
    <p:extLst>
      <p:ext uri="{BB962C8B-B14F-4D97-AF65-F5344CB8AC3E}">
        <p14:creationId xmlns:p14="http://schemas.microsoft.com/office/powerpoint/2010/main" val="634907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91E84E69-7353-4485-A247-DBDC4B9CB173}" type="datetimeFigureOut">
              <a:rPr lang="de-DE" smtClean="0"/>
              <a:t>06.05.2022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0C6C4F-8146-434B-AF2C-DEE9E5CE5D7A}" type="slidenum">
              <a:rPr lang="de-DE" smtClean="0"/>
              <a:t>‹Nr.›</a:t>
            </a:fld>
            <a:endParaRPr lang="de-DE"/>
          </a:p>
        </p:txBody>
      </p:sp>
    </p:spTree>
    <p:extLst>
      <p:ext uri="{BB962C8B-B14F-4D97-AF65-F5344CB8AC3E}">
        <p14:creationId xmlns:p14="http://schemas.microsoft.com/office/powerpoint/2010/main" val="17648551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91E84E69-7353-4485-A247-DBDC4B9CB173}" type="datetimeFigureOut">
              <a:rPr lang="de-DE" smtClean="0"/>
              <a:t>06.05.2022</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6C0C6C4F-8146-434B-AF2C-DEE9E5CE5D7A}" type="slidenum">
              <a:rPr lang="de-DE" smtClean="0"/>
              <a:t>‹Nr.›</a:t>
            </a:fld>
            <a:endParaRPr lang="de-DE"/>
          </a:p>
        </p:txBody>
      </p:sp>
    </p:spTree>
    <p:extLst>
      <p:ext uri="{BB962C8B-B14F-4D97-AF65-F5344CB8AC3E}">
        <p14:creationId xmlns:p14="http://schemas.microsoft.com/office/powerpoint/2010/main" val="337488631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91E84E69-7353-4485-A247-DBDC4B9CB173}" type="datetimeFigureOut">
              <a:rPr lang="de-DE" smtClean="0"/>
              <a:t>06.05.2022</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6C0C6C4F-8146-434B-AF2C-DEE9E5CE5D7A}" type="slidenum">
              <a:rPr lang="de-DE" smtClean="0"/>
              <a:t>‹Nr.›</a:t>
            </a:fld>
            <a:endParaRPr lang="de-DE"/>
          </a:p>
        </p:txBody>
      </p:sp>
    </p:spTree>
    <p:extLst>
      <p:ext uri="{BB962C8B-B14F-4D97-AF65-F5344CB8AC3E}">
        <p14:creationId xmlns:p14="http://schemas.microsoft.com/office/powerpoint/2010/main" val="2956662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91E84E69-7353-4485-A247-DBDC4B9CB173}" type="datetimeFigureOut">
              <a:rPr lang="de-DE" smtClean="0"/>
              <a:t>06.05.2022</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6C0C6C4F-8146-434B-AF2C-DEE9E5CE5D7A}" type="slidenum">
              <a:rPr lang="de-DE" smtClean="0"/>
              <a:t>‹Nr.›</a:t>
            </a:fld>
            <a:endParaRPr lang="de-DE"/>
          </a:p>
        </p:txBody>
      </p:sp>
    </p:spTree>
    <p:extLst>
      <p:ext uri="{BB962C8B-B14F-4D97-AF65-F5344CB8AC3E}">
        <p14:creationId xmlns:p14="http://schemas.microsoft.com/office/powerpoint/2010/main" val="27500277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91E84E69-7353-4485-A247-DBDC4B9CB173}" type="datetimeFigureOut">
              <a:rPr lang="de-DE" smtClean="0"/>
              <a:t>06.05.2022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0C6C4F-8146-434B-AF2C-DEE9E5CE5D7A}" type="slidenum">
              <a:rPr lang="de-DE" smtClean="0"/>
              <a:t>‹Nr.›</a:t>
            </a:fld>
            <a:endParaRPr lang="de-DE"/>
          </a:p>
        </p:txBody>
      </p:sp>
    </p:spTree>
    <p:extLst>
      <p:ext uri="{BB962C8B-B14F-4D97-AF65-F5344CB8AC3E}">
        <p14:creationId xmlns:p14="http://schemas.microsoft.com/office/powerpoint/2010/main" val="180903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91E84E69-7353-4485-A247-DBDC4B9CB173}" type="datetimeFigureOut">
              <a:rPr lang="de-DE" smtClean="0"/>
              <a:t>06.05.2022</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6C0C6C4F-8146-434B-AF2C-DEE9E5CE5D7A}" type="slidenum">
              <a:rPr lang="de-DE" smtClean="0"/>
              <a:t>‹Nr.›</a:t>
            </a:fld>
            <a:endParaRPr lang="de-DE"/>
          </a:p>
        </p:txBody>
      </p:sp>
    </p:spTree>
    <p:extLst>
      <p:ext uri="{BB962C8B-B14F-4D97-AF65-F5344CB8AC3E}">
        <p14:creationId xmlns:p14="http://schemas.microsoft.com/office/powerpoint/2010/main" val="5122187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E84E69-7353-4485-A247-DBDC4B9CB173}" type="datetimeFigureOut">
              <a:rPr lang="de-DE" smtClean="0"/>
              <a:t>06.05.2022</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0C6C4F-8146-434B-AF2C-DEE9E5CE5D7A}" type="slidenum">
              <a:rPr lang="de-DE" smtClean="0"/>
              <a:t>‹Nr.›</a:t>
            </a:fld>
            <a:endParaRPr lang="de-DE"/>
          </a:p>
        </p:txBody>
      </p:sp>
    </p:spTree>
    <p:extLst>
      <p:ext uri="{BB962C8B-B14F-4D97-AF65-F5344CB8AC3E}">
        <p14:creationId xmlns:p14="http://schemas.microsoft.com/office/powerpoint/2010/main" val="31549159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png"/><Relationship Id="rId1" Type="http://schemas.openxmlformats.org/officeDocument/2006/relationships/slideLayout" Target="../slideLayouts/slideLayout2.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Grafik 3"/>
          <p:cNvPicPr/>
          <p:nvPr/>
        </p:nvPicPr>
        <p:blipFill rotWithShape="1">
          <a:blip r:embed="rId2" cstate="print">
            <a:extLst>
              <a:ext uri="{28A0092B-C50C-407E-A947-70E740481C1C}">
                <a14:useLocalDpi xmlns:a14="http://schemas.microsoft.com/office/drawing/2010/main" val="0"/>
              </a:ext>
            </a:extLst>
          </a:blip>
          <a:srcRect t="1123" b="16112"/>
          <a:stretch/>
        </p:blipFill>
        <p:spPr>
          <a:xfrm>
            <a:off x="237067" y="194732"/>
            <a:ext cx="11692466" cy="6451601"/>
          </a:xfrm>
          <a:prstGeom prst="rect">
            <a:avLst/>
          </a:prstGeom>
          <a:ln w="19050">
            <a:noFill/>
          </a:ln>
        </p:spPr>
      </p:pic>
      <p:sp>
        <p:nvSpPr>
          <p:cNvPr id="2" name="Titel 1"/>
          <p:cNvSpPr>
            <a:spLocks noGrp="1"/>
          </p:cNvSpPr>
          <p:nvPr>
            <p:ph type="ctrTitle"/>
          </p:nvPr>
        </p:nvSpPr>
        <p:spPr>
          <a:xfrm>
            <a:off x="618068" y="-101600"/>
            <a:ext cx="6519333" cy="1972733"/>
          </a:xfrm>
        </p:spPr>
        <p:txBody>
          <a:bodyPr>
            <a:noAutofit/>
          </a:bodyPr>
          <a:lstStyle/>
          <a:p>
            <a:pPr algn="l"/>
            <a:r>
              <a:rPr lang="de-DE" sz="5400" b="1" dirty="0">
                <a:solidFill>
                  <a:srgbClr val="C00000"/>
                </a:solidFill>
                <a:latin typeface="Arial" panose="020B0604020202020204" pitchFamily="34" charset="0"/>
                <a:cs typeface="Arial" panose="020B0604020202020204" pitchFamily="34" charset="0"/>
              </a:rPr>
              <a:t>Die Herzforscher-</a:t>
            </a:r>
            <a:br>
              <a:rPr lang="de-DE" sz="5400" b="1" dirty="0">
                <a:solidFill>
                  <a:srgbClr val="C00000"/>
                </a:solidFill>
                <a:latin typeface="Arial" panose="020B0604020202020204" pitchFamily="34" charset="0"/>
                <a:cs typeface="Arial" panose="020B0604020202020204" pitchFamily="34" charset="0"/>
              </a:rPr>
            </a:br>
            <a:r>
              <a:rPr lang="de-DE" sz="5400" b="1" dirty="0" err="1">
                <a:solidFill>
                  <a:srgbClr val="C00000"/>
                </a:solidFill>
                <a:latin typeface="Arial" panose="020B0604020202020204" pitchFamily="34" charset="0"/>
                <a:cs typeface="Arial" panose="020B0604020202020204" pitchFamily="34" charset="0"/>
              </a:rPr>
              <a:t>konferenz</a:t>
            </a:r>
            <a:endParaRPr lang="de-DE" sz="5400" b="1" dirty="0">
              <a:solidFill>
                <a:srgbClr val="C00000"/>
              </a:solidFill>
              <a:latin typeface="Arial" panose="020B0604020202020204" pitchFamily="34" charset="0"/>
              <a:cs typeface="Arial" panose="020B0604020202020204" pitchFamily="34" charset="0"/>
            </a:endParaRPr>
          </a:p>
        </p:txBody>
      </p:sp>
      <p:sp>
        <p:nvSpPr>
          <p:cNvPr id="3" name="Untertitel 2"/>
          <p:cNvSpPr>
            <a:spLocks noGrp="1"/>
          </p:cNvSpPr>
          <p:nvPr>
            <p:ph type="subTitle" idx="1"/>
          </p:nvPr>
        </p:nvSpPr>
        <p:spPr>
          <a:xfrm>
            <a:off x="618068" y="1871133"/>
            <a:ext cx="5909733" cy="1113895"/>
          </a:xfrm>
          <a:solidFill>
            <a:srgbClr val="FFFFFF">
              <a:alpha val="50196"/>
            </a:srgbClr>
          </a:solidFill>
        </p:spPr>
        <p:txBody>
          <a:bodyPr/>
          <a:lstStyle/>
          <a:p>
            <a:r>
              <a:rPr lang="de-DE" b="1" dirty="0">
                <a:solidFill>
                  <a:srgbClr val="C00000"/>
                </a:solidFill>
                <a:latin typeface="Arial" panose="020B0604020202020204" pitchFamily="34" charset="0"/>
                <a:cs typeface="Arial" panose="020B0604020202020204" pitchFamily="34" charset="0"/>
              </a:rPr>
              <a:t>Gewappnet für den Ernstfall: </a:t>
            </a:r>
            <a:br>
              <a:rPr lang="de-DE" b="1" dirty="0">
                <a:solidFill>
                  <a:srgbClr val="C00000"/>
                </a:solidFill>
                <a:latin typeface="Arial" panose="020B0604020202020204" pitchFamily="34" charset="0"/>
                <a:cs typeface="Arial" panose="020B0604020202020204" pitchFamily="34" charset="0"/>
              </a:rPr>
            </a:br>
            <a:r>
              <a:rPr lang="de-DE" b="1" dirty="0">
                <a:solidFill>
                  <a:srgbClr val="C00000"/>
                </a:solidFill>
                <a:latin typeface="Arial" panose="020B0604020202020204" pitchFamily="34" charset="0"/>
                <a:cs typeface="Arial" panose="020B0604020202020204" pitchFamily="34" charset="0"/>
              </a:rPr>
              <a:t>Kreislauferkrankungen </a:t>
            </a:r>
            <a:br>
              <a:rPr lang="de-DE" b="1" dirty="0">
                <a:solidFill>
                  <a:srgbClr val="C00000"/>
                </a:solidFill>
                <a:latin typeface="Arial" panose="020B0604020202020204" pitchFamily="34" charset="0"/>
                <a:cs typeface="Arial" panose="020B0604020202020204" pitchFamily="34" charset="0"/>
              </a:rPr>
            </a:br>
            <a:r>
              <a:rPr lang="de-DE" b="1" dirty="0">
                <a:solidFill>
                  <a:srgbClr val="C00000"/>
                </a:solidFill>
                <a:latin typeface="Arial" panose="020B0604020202020204" pitchFamily="34" charset="0"/>
                <a:cs typeface="Arial" panose="020B0604020202020204" pitchFamily="34" charset="0"/>
              </a:rPr>
              <a:t>und ihre „leisen und lauten“ Symptome</a:t>
            </a:r>
          </a:p>
        </p:txBody>
      </p:sp>
      <p:sp>
        <p:nvSpPr>
          <p:cNvPr id="5" name="Textfeld 4"/>
          <p:cNvSpPr txBox="1"/>
          <p:nvPr/>
        </p:nvSpPr>
        <p:spPr>
          <a:xfrm>
            <a:off x="618067" y="3165231"/>
            <a:ext cx="3575863" cy="1015663"/>
          </a:xfrm>
          <a:prstGeom prst="rect">
            <a:avLst/>
          </a:prstGeom>
          <a:noFill/>
        </p:spPr>
        <p:txBody>
          <a:bodyPr wrap="square" rtlCol="0">
            <a:spAutoFit/>
          </a:bodyPr>
          <a:lstStyle/>
          <a:p>
            <a:r>
              <a:rPr lang="de-DE" sz="2000" b="1" dirty="0">
                <a:latin typeface="Arial" panose="020B0604020202020204" pitchFamily="34" charset="0"/>
                <a:cs typeface="Arial" panose="020B0604020202020204" pitchFamily="34" charset="0"/>
              </a:rPr>
              <a:t>Ort:</a:t>
            </a:r>
          </a:p>
          <a:p>
            <a:endParaRPr lang="de-DE" sz="2000" b="1" dirty="0">
              <a:latin typeface="Arial" panose="020B0604020202020204" pitchFamily="34" charset="0"/>
              <a:cs typeface="Arial" panose="020B0604020202020204" pitchFamily="34" charset="0"/>
            </a:endParaRPr>
          </a:p>
          <a:p>
            <a:r>
              <a:rPr lang="de-DE" sz="2000" b="1" dirty="0">
                <a:latin typeface="Arial" panose="020B0604020202020204" pitchFamily="34" charset="0"/>
                <a:cs typeface="Arial" panose="020B0604020202020204" pitchFamily="34" charset="0"/>
              </a:rPr>
              <a:t>Datum:</a:t>
            </a:r>
          </a:p>
        </p:txBody>
      </p:sp>
      <p:pic>
        <p:nvPicPr>
          <p:cNvPr id="10" name="Grafik 9">
            <a:extLst>
              <a:ext uri="{FF2B5EF4-FFF2-40B4-BE49-F238E27FC236}">
                <a16:creationId xmlns:a16="http://schemas.microsoft.com/office/drawing/2014/main" id="{DEE2963E-6373-4C7E-A688-20A6D4B7F41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42783" y="0"/>
            <a:ext cx="2249217" cy="2249217"/>
          </a:xfrm>
          <a:prstGeom prst="rect">
            <a:avLst/>
          </a:prstGeom>
        </p:spPr>
      </p:pic>
      <p:pic>
        <p:nvPicPr>
          <p:cNvPr id="12" name="Grafik 11">
            <a:extLst>
              <a:ext uri="{FF2B5EF4-FFF2-40B4-BE49-F238E27FC236}">
                <a16:creationId xmlns:a16="http://schemas.microsoft.com/office/drawing/2014/main" id="{9BB63A80-7DF0-4241-B9A8-F9F805B479C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42783" y="4509700"/>
            <a:ext cx="2274809" cy="2274809"/>
          </a:xfrm>
          <a:prstGeom prst="rect">
            <a:avLst/>
          </a:prstGeom>
        </p:spPr>
      </p:pic>
      <p:pic>
        <p:nvPicPr>
          <p:cNvPr id="14" name="Grafik 13">
            <a:extLst>
              <a:ext uri="{FF2B5EF4-FFF2-40B4-BE49-F238E27FC236}">
                <a16:creationId xmlns:a16="http://schemas.microsoft.com/office/drawing/2014/main" id="{54457F52-215D-4555-922E-396F5E8615D3}"/>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9942783" y="2249217"/>
            <a:ext cx="2274809" cy="2274809"/>
          </a:xfrm>
          <a:prstGeom prst="rect">
            <a:avLst/>
          </a:prstGeom>
        </p:spPr>
      </p:pic>
    </p:spTree>
    <p:extLst>
      <p:ext uri="{BB962C8B-B14F-4D97-AF65-F5344CB8AC3E}">
        <p14:creationId xmlns:p14="http://schemas.microsoft.com/office/powerpoint/2010/main" val="825966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0" y="0"/>
            <a:ext cx="12192000" cy="6858000"/>
          </a:xfrm>
          <a:prstGeom prst="rect">
            <a:avLst/>
          </a:prstGeom>
          <a:solidFill>
            <a:srgbClr val="F15A24"/>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a:xfrm>
            <a:off x="838200" y="365126"/>
            <a:ext cx="10515600" cy="693208"/>
          </a:xfrm>
        </p:spPr>
        <p:txBody>
          <a:bodyPr>
            <a:normAutofit/>
          </a:bodyPr>
          <a:lstStyle/>
          <a:p>
            <a:r>
              <a:rPr lang="de-DE" sz="3600" b="1" dirty="0">
                <a:solidFill>
                  <a:schemeClr val="bg1"/>
                </a:solidFill>
                <a:latin typeface="Arial" panose="020B0604020202020204" pitchFamily="34" charset="0"/>
                <a:cs typeface="Arial" panose="020B0604020202020204" pitchFamily="34" charset="0"/>
              </a:rPr>
              <a:t>Fallbeispiel 1: Helmut Fischer (63)</a:t>
            </a:r>
          </a:p>
        </p:txBody>
      </p:sp>
      <p:sp>
        <p:nvSpPr>
          <p:cNvPr id="3" name="Textfeld 2"/>
          <p:cNvSpPr txBox="1"/>
          <p:nvPr/>
        </p:nvSpPr>
        <p:spPr>
          <a:xfrm>
            <a:off x="220134" y="2568379"/>
            <a:ext cx="12192000" cy="2431435"/>
          </a:xfrm>
          <a:prstGeom prst="rect">
            <a:avLst/>
          </a:prstGeom>
          <a:noFill/>
        </p:spPr>
        <p:txBody>
          <a:bodyPr wrap="square" rtlCol="0" anchor="ctr">
            <a:spAutoFit/>
          </a:bodyPr>
          <a:lstStyle/>
          <a:p>
            <a:pPr algn="ctr"/>
            <a:r>
              <a:rPr lang="de-DE" sz="5400" b="1" dirty="0">
                <a:solidFill>
                  <a:schemeClr val="bg1"/>
                </a:solidFill>
                <a:latin typeface="Arial" panose="020B0604020202020204" pitchFamily="34" charset="0"/>
                <a:cs typeface="Arial" panose="020B0604020202020204" pitchFamily="34" charset="0"/>
              </a:rPr>
              <a:t>BLUTHOCHDRUCK </a:t>
            </a:r>
          </a:p>
          <a:p>
            <a:pPr algn="ctr"/>
            <a:r>
              <a:rPr lang="de-DE" sz="4400" i="1" dirty="0">
                <a:solidFill>
                  <a:schemeClr val="bg1"/>
                </a:solidFill>
                <a:latin typeface="Arial" panose="020B0604020202020204" pitchFamily="34" charset="0"/>
                <a:cs typeface="Arial" panose="020B0604020202020204" pitchFamily="34" charset="0"/>
              </a:rPr>
              <a:t>durch</a:t>
            </a:r>
          </a:p>
          <a:p>
            <a:pPr algn="ctr"/>
            <a:r>
              <a:rPr lang="de-DE" sz="5400" dirty="0">
                <a:solidFill>
                  <a:schemeClr val="bg1"/>
                </a:solidFill>
                <a:latin typeface="Arial" panose="020B0604020202020204" pitchFamily="34" charset="0"/>
                <a:cs typeface="Arial" panose="020B0604020202020204" pitchFamily="34" charset="0"/>
              </a:rPr>
              <a:t>Suchtmittel und Bewegungsmangel</a:t>
            </a:r>
          </a:p>
        </p:txBody>
      </p:sp>
    </p:spTree>
    <p:extLst>
      <p:ext uri="{BB962C8B-B14F-4D97-AF65-F5344CB8AC3E}">
        <p14:creationId xmlns:p14="http://schemas.microsoft.com/office/powerpoint/2010/main" val="21165377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p:cNvSpPr txBox="1">
            <a:spLocks/>
          </p:cNvSpPr>
          <p:nvPr/>
        </p:nvSpPr>
        <p:spPr>
          <a:xfrm>
            <a:off x="838199" y="1347259"/>
            <a:ext cx="10515600" cy="69320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DE" sz="5400" b="1" dirty="0">
                <a:latin typeface="Arial" panose="020B0604020202020204" pitchFamily="34" charset="0"/>
                <a:cs typeface="Arial" panose="020B0604020202020204" pitchFamily="34" charset="0"/>
              </a:rPr>
              <a:t>Fallbeispiel 2: </a:t>
            </a:r>
            <a:br>
              <a:rPr lang="de-DE" sz="5400" b="1" dirty="0">
                <a:latin typeface="Arial" panose="020B0604020202020204" pitchFamily="34" charset="0"/>
                <a:cs typeface="Arial" panose="020B0604020202020204" pitchFamily="34" charset="0"/>
              </a:rPr>
            </a:br>
            <a:r>
              <a:rPr lang="de-DE" sz="5400" b="1" dirty="0">
                <a:latin typeface="Arial" panose="020B0604020202020204" pitchFamily="34" charset="0"/>
                <a:cs typeface="Arial" panose="020B0604020202020204" pitchFamily="34" charset="0"/>
              </a:rPr>
              <a:t>Maria Wolf (59)</a:t>
            </a:r>
          </a:p>
        </p:txBody>
      </p:sp>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42992" y="2976875"/>
            <a:ext cx="3506015" cy="3601725"/>
          </a:xfrm>
          <a:prstGeom prst="rect">
            <a:avLst/>
          </a:prstGeom>
        </p:spPr>
      </p:pic>
    </p:spTree>
    <p:extLst>
      <p:ext uri="{BB962C8B-B14F-4D97-AF65-F5344CB8AC3E}">
        <p14:creationId xmlns:p14="http://schemas.microsoft.com/office/powerpoint/2010/main" val="106060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199" y="3495187"/>
            <a:ext cx="10515600" cy="1325563"/>
          </a:xfrm>
        </p:spPr>
        <p:txBody>
          <a:bodyPr>
            <a:noAutofit/>
          </a:bodyPr>
          <a:lstStyle/>
          <a:p>
            <a:pPr algn="ctr"/>
            <a:r>
              <a:rPr lang="de-DE" sz="5400" b="1" dirty="0">
                <a:solidFill>
                  <a:schemeClr val="accent6"/>
                </a:solidFill>
                <a:latin typeface="Arial" panose="020B0604020202020204" pitchFamily="34" charset="0"/>
                <a:cs typeface="Arial" panose="020B0604020202020204" pitchFamily="34" charset="0"/>
              </a:rPr>
              <a:t>1 Minute </a:t>
            </a:r>
            <a:br>
              <a:rPr lang="de-DE" sz="5400" b="1" dirty="0">
                <a:solidFill>
                  <a:schemeClr val="accent6"/>
                </a:solidFill>
                <a:latin typeface="Arial" panose="020B0604020202020204" pitchFamily="34" charset="0"/>
                <a:cs typeface="Arial" panose="020B0604020202020204" pitchFamily="34" charset="0"/>
              </a:rPr>
            </a:br>
            <a:br>
              <a:rPr lang="de-DE" sz="5400" b="1" dirty="0">
                <a:solidFill>
                  <a:schemeClr val="accent6"/>
                </a:solidFill>
                <a:latin typeface="Arial" panose="020B0604020202020204" pitchFamily="34" charset="0"/>
                <a:cs typeface="Arial" panose="020B0604020202020204" pitchFamily="34" charset="0"/>
              </a:rPr>
            </a:br>
            <a:br>
              <a:rPr lang="de-DE" sz="5400" dirty="0">
                <a:latin typeface="Arial" panose="020B0604020202020204" pitchFamily="34" charset="0"/>
                <a:cs typeface="Arial" panose="020B0604020202020204" pitchFamily="34" charset="0"/>
              </a:rPr>
            </a:br>
            <a:br>
              <a:rPr lang="de-DE" sz="5400" dirty="0">
                <a:latin typeface="Arial" panose="020B0604020202020204" pitchFamily="34" charset="0"/>
                <a:cs typeface="Arial" panose="020B0604020202020204" pitchFamily="34" charset="0"/>
              </a:rPr>
            </a:br>
            <a:r>
              <a:rPr lang="de-DE" sz="5400" dirty="0">
                <a:latin typeface="Arial" panose="020B0604020202020204" pitchFamily="34" charset="0"/>
                <a:cs typeface="Arial" panose="020B0604020202020204" pitchFamily="34" charset="0"/>
              </a:rPr>
              <a:t>Expertenberatung</a:t>
            </a:r>
          </a:p>
        </p:txBody>
      </p:sp>
      <p:sp>
        <p:nvSpPr>
          <p:cNvPr id="5" name="Rechteck 4"/>
          <p:cNvSpPr/>
          <p:nvPr/>
        </p:nvSpPr>
        <p:spPr>
          <a:xfrm>
            <a:off x="1699846" y="3640016"/>
            <a:ext cx="8784000" cy="1310054"/>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p:nvSpPr>
        <p:spPr>
          <a:xfrm>
            <a:off x="1699846" y="3640016"/>
            <a:ext cx="8792307" cy="13100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itel 1"/>
          <p:cNvSpPr txBox="1">
            <a:spLocks/>
          </p:cNvSpPr>
          <p:nvPr/>
        </p:nvSpPr>
        <p:spPr>
          <a:xfrm>
            <a:off x="838200" y="365126"/>
            <a:ext cx="10515600" cy="6932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600" b="1" dirty="0">
                <a:latin typeface="Arial" panose="020B0604020202020204" pitchFamily="34" charset="0"/>
                <a:cs typeface="Arial" panose="020B0604020202020204" pitchFamily="34" charset="0"/>
              </a:rPr>
              <a:t>Fallbeispiel 2: Maria Wolf (59)</a:t>
            </a:r>
          </a:p>
        </p:txBody>
      </p:sp>
    </p:spTree>
    <p:extLst>
      <p:ext uri="{BB962C8B-B14F-4D97-AF65-F5344CB8AC3E}">
        <p14:creationId xmlns:p14="http://schemas.microsoft.com/office/powerpoint/2010/main" val="2445330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par>
                          <p:cTn id="15" fill="hold">
                            <p:stCondLst>
                              <p:cond delay="500"/>
                            </p:stCondLst>
                            <p:childTnLst>
                              <p:par>
                                <p:cTn id="16" presetID="22" presetClass="entr" presetSubtype="8" fill="hold" grpId="0" nodeType="afterEffect">
                                  <p:stCondLst>
                                    <p:cond delay="1500"/>
                                  </p:stCondLst>
                                  <p:childTnLst>
                                    <p:set>
                                      <p:cBhvr>
                                        <p:cTn id="17" dur="1" fill="hold">
                                          <p:stCondLst>
                                            <p:cond delay="0"/>
                                          </p:stCondLst>
                                        </p:cTn>
                                        <p:tgtEl>
                                          <p:spTgt spid="5"/>
                                        </p:tgtEl>
                                        <p:attrNameLst>
                                          <p:attrName>style.visibility</p:attrName>
                                        </p:attrNameLst>
                                      </p:cBhvr>
                                      <p:to>
                                        <p:strVal val="visible"/>
                                      </p:to>
                                    </p:set>
                                    <p:animEffect transition="in" filter="wipe(left)">
                                      <p:cBhvr>
                                        <p:cTn id="18" dur="60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693208"/>
          </a:xfrm>
        </p:spPr>
        <p:txBody>
          <a:bodyPr>
            <a:normAutofit/>
          </a:bodyPr>
          <a:lstStyle/>
          <a:p>
            <a:r>
              <a:rPr lang="de-DE" sz="3600" b="1" dirty="0">
                <a:latin typeface="Arial" panose="020B0604020202020204" pitchFamily="34" charset="0"/>
                <a:cs typeface="Arial" panose="020B0604020202020204" pitchFamily="34" charset="0"/>
              </a:rPr>
              <a:t>Fallbeispiel 2: </a:t>
            </a:r>
            <a:r>
              <a:rPr lang="de-DE" sz="3600" b="1" dirty="0">
                <a:effectLst/>
                <a:latin typeface="Arial" panose="020B0604020202020204" pitchFamily="34" charset="0"/>
                <a:cs typeface="Arial" panose="020B0604020202020204" pitchFamily="34" charset="0"/>
              </a:rPr>
              <a:t>Maria Wolf (59)</a:t>
            </a:r>
            <a:endParaRPr lang="de-DE" sz="3600" b="1" dirty="0">
              <a:latin typeface="Arial" panose="020B0604020202020204" pitchFamily="34" charset="0"/>
              <a:cs typeface="Arial" panose="020B0604020202020204" pitchFamily="34" charset="0"/>
            </a:endParaRPr>
          </a:p>
        </p:txBody>
      </p:sp>
      <p:graphicFrame>
        <p:nvGraphicFramePr>
          <p:cNvPr id="4" name="Tabelle 3"/>
          <p:cNvGraphicFramePr>
            <a:graphicFrameLocks noGrp="1"/>
          </p:cNvGraphicFramePr>
          <p:nvPr>
            <p:extLst>
              <p:ext uri="{D42A27DB-BD31-4B8C-83A1-F6EECF244321}">
                <p14:modId xmlns:p14="http://schemas.microsoft.com/office/powerpoint/2010/main" val="2807151245"/>
              </p:ext>
            </p:extLst>
          </p:nvPr>
        </p:nvGraphicFramePr>
        <p:xfrm>
          <a:off x="838200" y="1273817"/>
          <a:ext cx="8644467" cy="4056626"/>
        </p:xfrm>
        <a:graphic>
          <a:graphicData uri="http://schemas.openxmlformats.org/drawingml/2006/table">
            <a:tbl>
              <a:tblPr firstRow="1" firstCol="1" bandRow="1">
                <a:tableStyleId>{2D5ABB26-0587-4C30-8999-92F81FD0307C}</a:tableStyleId>
              </a:tblPr>
              <a:tblGrid>
                <a:gridCol w="8644467">
                  <a:extLst>
                    <a:ext uri="{9D8B030D-6E8A-4147-A177-3AD203B41FA5}">
                      <a16:colId xmlns:a16="http://schemas.microsoft.com/office/drawing/2014/main" val="20000"/>
                    </a:ext>
                  </a:extLst>
                </a:gridCol>
              </a:tblGrid>
              <a:tr h="4056626">
                <a:tc>
                  <a:txBody>
                    <a:bodyPr/>
                    <a:lstStyle/>
                    <a:p>
                      <a:pPr algn="just">
                        <a:lnSpc>
                          <a:spcPct val="115000"/>
                        </a:lnSpc>
                        <a:spcAft>
                          <a:spcPts val="800"/>
                        </a:spcAft>
                      </a:pPr>
                      <a:r>
                        <a:rPr lang="de-DE" sz="1600" b="0" dirty="0">
                          <a:effectLst/>
                          <a:latin typeface="Arial" panose="020B0604020202020204" pitchFamily="34" charset="0"/>
                          <a:ea typeface="Calibri" panose="020F0502020204030204" pitchFamily="34" charset="0"/>
                        </a:rPr>
                        <a:t>Maria Wolf ist eine 56-jährige Frau. Sie lebt alleine in einer Einzimmerwohnung, ihr Mann ist leider schon verstorben, ihr Sohn ist schon lange ausgezogen und sie selbst ist Frührentnerin. Maria lebt im zweiten Stock und nimmt die meiste Zeit trotzdem den Fahrstuhl, um zu ihrer Wohnung zu gelangen. Sie bewegt sich nicht gerne sonderlich viel. Die meiste Zeit sitzt sie zuhause vorm Fernseher. Am Montagmorgen macht sie ihren Wocheneinkauf, wie jeden Montag, nachdem sie ihre </a:t>
                      </a:r>
                      <a:r>
                        <a:rPr lang="de-DE" sz="1600" b="0" i="1" dirty="0">
                          <a:effectLst/>
                          <a:latin typeface="Arial" panose="020B0604020202020204" pitchFamily="34" charset="0"/>
                          <a:ea typeface="Calibri" panose="020F0502020204030204" pitchFamily="34" charset="0"/>
                        </a:rPr>
                        <a:t>neu</a:t>
                      </a:r>
                      <a:r>
                        <a:rPr lang="de-DE" sz="1600" b="0" dirty="0">
                          <a:effectLst/>
                          <a:latin typeface="Arial" panose="020B0604020202020204" pitchFamily="34" charset="0"/>
                          <a:ea typeface="Calibri" panose="020F0502020204030204" pitchFamily="34" charset="0"/>
                        </a:rPr>
                        <a:t> von ihrer Ärztin verschriebene Blutdrucktablette eingenommen hat. Irgendetwas mit dem Kreislauf hatte sie gesagt, </a:t>
                      </a:r>
                      <a:r>
                        <a:rPr lang="de-DE" sz="1600" b="0" dirty="0">
                          <a:effectLst/>
                          <a:latin typeface="Arial" panose="020B0604020202020204" pitchFamily="34" charset="0"/>
                          <a:cs typeface="Arial" panose="020B0604020202020204" pitchFamily="34" charset="0"/>
                        </a:rPr>
                        <a:t>aber sie hatte nicht richtig zugehört</a:t>
                      </a:r>
                      <a:r>
                        <a:rPr lang="de-DE" sz="1600" b="0" dirty="0">
                          <a:effectLst/>
                          <a:latin typeface="Arial" panose="020B0604020202020204" pitchFamily="34" charset="0"/>
                          <a:ea typeface="Calibri" panose="020F0502020204030204" pitchFamily="34" charset="0"/>
                        </a:rPr>
                        <a:t>. Der Supermarkt ist glücklicherweise gleich nebenan. Mit zwei gefüllten Tüten kehrt sie zurück und will in ihre Wohnung. Der Einkauf besteht größtenteils aus Fertiggerichten, weil sie sich ganz alleine nicht die Mühe zum Kochen machen will. Bereits am Eingang zu ihrem Mehrfamilienhaus ist sie erschöpft und stellt die Tüten kurz ab. Am Fahrstuhl angekommen, muss sie feststellen, dass dieser defekt ist. Beim zwangsweisen Treppensteigen bemerkt sie, dass sie nach ein paar Stufen völlig geschafft ist und nach Luft japst. Sie macht zwischendurch viele Pausen. In der Wohnung angekommen, legt sie sich erst einmal hin. </a:t>
                      </a:r>
                      <a:endParaRPr lang="de-DE" sz="1800" b="0" dirty="0">
                        <a:effectLst/>
                        <a:latin typeface="Arial" panose="020B0604020202020204" pitchFamily="34" charset="0"/>
                        <a:ea typeface="Calibri" panose="020F0502020204030204" pitchFamily="34" charset="0"/>
                        <a:cs typeface="Arial" panose="020B0604020202020204" pitchFamily="34" charset="0"/>
                      </a:endParaRPr>
                    </a:p>
                  </a:txBody>
                  <a:tcPr marL="62410" marR="62410"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988208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hteckige Legende 11"/>
          <p:cNvSpPr/>
          <p:nvPr/>
        </p:nvSpPr>
        <p:spPr>
          <a:xfrm>
            <a:off x="7839456" y="3511654"/>
            <a:ext cx="1643211" cy="316523"/>
          </a:xfrm>
          <a:prstGeom prst="wedgeRectCallout">
            <a:avLst>
              <a:gd name="adj1" fmla="val 64483"/>
              <a:gd name="adj2" fmla="val 1250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Rechteckige Legende 4"/>
          <p:cNvSpPr/>
          <p:nvPr/>
        </p:nvSpPr>
        <p:spPr>
          <a:xfrm>
            <a:off x="6114010" y="2677188"/>
            <a:ext cx="3368657" cy="316523"/>
          </a:xfrm>
          <a:prstGeom prst="wedgeRectCallout">
            <a:avLst>
              <a:gd name="adj1" fmla="val 57527"/>
              <a:gd name="adj2" fmla="val -26387"/>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ige Legende 9"/>
          <p:cNvSpPr/>
          <p:nvPr/>
        </p:nvSpPr>
        <p:spPr>
          <a:xfrm>
            <a:off x="3018691" y="2111020"/>
            <a:ext cx="4261340" cy="316523"/>
          </a:xfrm>
          <a:prstGeom prst="wedgeRectCallout">
            <a:avLst>
              <a:gd name="adj1" fmla="val 106835"/>
              <a:gd name="adj2" fmla="val -262498"/>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ige Legende 8"/>
          <p:cNvSpPr/>
          <p:nvPr/>
        </p:nvSpPr>
        <p:spPr>
          <a:xfrm>
            <a:off x="3991707" y="4068297"/>
            <a:ext cx="1046285" cy="316523"/>
          </a:xfrm>
          <a:prstGeom prst="wedgeRectCallout">
            <a:avLst>
              <a:gd name="adj1" fmla="val 496042"/>
              <a:gd name="adj2" fmla="val 4305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8" name="Rechteckige Legende 7"/>
          <p:cNvSpPr/>
          <p:nvPr/>
        </p:nvSpPr>
        <p:spPr>
          <a:xfrm>
            <a:off x="4402015" y="4625998"/>
            <a:ext cx="5080652" cy="316523"/>
          </a:xfrm>
          <a:prstGeom prst="wedgeRectCallout">
            <a:avLst>
              <a:gd name="adj1" fmla="val 55482"/>
              <a:gd name="adj2" fmla="val -43054"/>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ige Legende 10"/>
          <p:cNvSpPr/>
          <p:nvPr/>
        </p:nvSpPr>
        <p:spPr>
          <a:xfrm>
            <a:off x="838200" y="4906684"/>
            <a:ext cx="1087315" cy="316523"/>
          </a:xfrm>
          <a:prstGeom prst="wedgeRectCallout">
            <a:avLst>
              <a:gd name="adj1" fmla="val 23137"/>
              <a:gd name="adj2" fmla="val -26387"/>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ige Legende 12"/>
          <p:cNvSpPr/>
          <p:nvPr/>
        </p:nvSpPr>
        <p:spPr>
          <a:xfrm>
            <a:off x="3018691" y="5191108"/>
            <a:ext cx="2438401" cy="316523"/>
          </a:xfrm>
          <a:prstGeom prst="wedgeRectCallout">
            <a:avLst>
              <a:gd name="adj1" fmla="val 225541"/>
              <a:gd name="adj2" fmla="val -2916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a:xfrm>
            <a:off x="838200" y="365126"/>
            <a:ext cx="10515600" cy="693208"/>
          </a:xfrm>
        </p:spPr>
        <p:txBody>
          <a:bodyPr>
            <a:normAutofit/>
          </a:bodyPr>
          <a:lstStyle/>
          <a:p>
            <a:r>
              <a:rPr lang="de-DE" sz="3600" b="1" dirty="0">
                <a:latin typeface="Arial" panose="020B0604020202020204" pitchFamily="34" charset="0"/>
                <a:cs typeface="Arial" panose="020B0604020202020204" pitchFamily="34" charset="0"/>
              </a:rPr>
              <a:t>Fallbeispiel 2: </a:t>
            </a:r>
            <a:r>
              <a:rPr lang="de-DE" sz="3600" b="1" dirty="0">
                <a:effectLst/>
                <a:latin typeface="Arial" panose="020B0604020202020204" pitchFamily="34" charset="0"/>
                <a:cs typeface="Arial" panose="020B0604020202020204" pitchFamily="34" charset="0"/>
              </a:rPr>
              <a:t>Maria Wolf (59)</a:t>
            </a:r>
            <a:endParaRPr lang="de-DE" sz="3600" b="1" dirty="0">
              <a:latin typeface="Arial" panose="020B0604020202020204" pitchFamily="34" charset="0"/>
              <a:cs typeface="Arial" panose="020B0604020202020204" pitchFamily="34" charset="0"/>
            </a:endParaRPr>
          </a:p>
        </p:txBody>
      </p:sp>
      <p:graphicFrame>
        <p:nvGraphicFramePr>
          <p:cNvPr id="4" name="Tabelle 3"/>
          <p:cNvGraphicFramePr>
            <a:graphicFrameLocks noGrp="1"/>
          </p:cNvGraphicFramePr>
          <p:nvPr>
            <p:extLst>
              <p:ext uri="{D42A27DB-BD31-4B8C-83A1-F6EECF244321}">
                <p14:modId xmlns:p14="http://schemas.microsoft.com/office/powerpoint/2010/main" val="2165749687"/>
              </p:ext>
            </p:extLst>
          </p:nvPr>
        </p:nvGraphicFramePr>
        <p:xfrm>
          <a:off x="838200" y="1273817"/>
          <a:ext cx="8644467" cy="4182364"/>
        </p:xfrm>
        <a:graphic>
          <a:graphicData uri="http://schemas.openxmlformats.org/drawingml/2006/table">
            <a:tbl>
              <a:tblPr firstRow="1" firstCol="1" bandRow="1">
                <a:tableStyleId>{2D5ABB26-0587-4C30-8999-92F81FD0307C}</a:tableStyleId>
              </a:tblPr>
              <a:tblGrid>
                <a:gridCol w="8644467">
                  <a:extLst>
                    <a:ext uri="{9D8B030D-6E8A-4147-A177-3AD203B41FA5}">
                      <a16:colId xmlns:a16="http://schemas.microsoft.com/office/drawing/2014/main" val="20000"/>
                    </a:ext>
                  </a:extLst>
                </a:gridCol>
              </a:tblGrid>
              <a:tr h="4056626">
                <a:tc>
                  <a:txBody>
                    <a:bodyPr/>
                    <a:lstStyle/>
                    <a:p>
                      <a:pPr algn="just">
                        <a:lnSpc>
                          <a:spcPct val="115000"/>
                        </a:lnSpc>
                        <a:spcAft>
                          <a:spcPts val="800"/>
                        </a:spcAft>
                      </a:pPr>
                      <a:r>
                        <a:rPr lang="de-DE" sz="1600" dirty="0">
                          <a:effectLst/>
                          <a:latin typeface="Arial" panose="020B0604020202020204" pitchFamily="34" charset="0"/>
                          <a:ea typeface="Calibri" panose="020F0502020204030204" pitchFamily="34" charset="0"/>
                        </a:rPr>
                        <a:t>Maria Wolf ist eine 56-jährige Frau. Sie lebt alleine in einer Einzimmerwohnung, ihr Mann ist leider schon verstorben, ihr Sohn ist schon lange ausgezogen und sie selbst ist Frührentnerin. Maria lebt im zweiten Stock und nimmt die meiste Zeit trotzdem den Fahrstuhl, um zu ihrer Wohnung zu gelangen. </a:t>
                      </a:r>
                      <a:r>
                        <a:rPr lang="de-DE" sz="1600" b="1" dirty="0">
                          <a:effectLst/>
                          <a:latin typeface="Arial" panose="020B0604020202020204" pitchFamily="34" charset="0"/>
                          <a:ea typeface="Calibri" panose="020F0502020204030204" pitchFamily="34" charset="0"/>
                        </a:rPr>
                        <a:t>Sie bewegt sich nicht gerne sonderlich viel</a:t>
                      </a:r>
                      <a:r>
                        <a:rPr lang="de-DE" sz="1600" dirty="0">
                          <a:effectLst/>
                          <a:latin typeface="Arial" panose="020B0604020202020204" pitchFamily="34" charset="0"/>
                          <a:ea typeface="Calibri" panose="020F0502020204030204" pitchFamily="34" charset="0"/>
                        </a:rPr>
                        <a:t>. Die meiste Zeit sitzt sie zuhause vorm Fernseher. Am Montagmorgen macht sie ihren Wocheneinkauf, wie jeden Montag, nachdem sie ihre </a:t>
                      </a:r>
                      <a:r>
                        <a:rPr lang="de-DE" sz="1600" i="1" dirty="0">
                          <a:effectLst/>
                          <a:latin typeface="Arial" panose="020B0604020202020204" pitchFamily="34" charset="0"/>
                          <a:ea typeface="Calibri" panose="020F0502020204030204" pitchFamily="34" charset="0"/>
                        </a:rPr>
                        <a:t>neu</a:t>
                      </a:r>
                      <a:r>
                        <a:rPr lang="de-DE" sz="1600" dirty="0">
                          <a:effectLst/>
                          <a:latin typeface="Arial" panose="020B0604020202020204" pitchFamily="34" charset="0"/>
                          <a:ea typeface="Calibri" panose="020F0502020204030204" pitchFamily="34" charset="0"/>
                        </a:rPr>
                        <a:t> von ihrer Ärztin </a:t>
                      </a:r>
                      <a:r>
                        <a:rPr lang="de-DE" sz="1600" b="1" dirty="0">
                          <a:effectLst/>
                          <a:latin typeface="Arial" panose="020B0604020202020204" pitchFamily="34" charset="0"/>
                          <a:ea typeface="Calibri" panose="020F0502020204030204" pitchFamily="34" charset="0"/>
                        </a:rPr>
                        <a:t>verschriebene Blutdrucktablette</a:t>
                      </a:r>
                      <a:r>
                        <a:rPr lang="de-DE" sz="1600" dirty="0">
                          <a:effectLst/>
                          <a:latin typeface="Arial" panose="020B0604020202020204" pitchFamily="34" charset="0"/>
                          <a:ea typeface="Calibri" panose="020F0502020204030204" pitchFamily="34" charset="0"/>
                        </a:rPr>
                        <a:t> eingenommen hat. Irgendetwas mit dem Kreislauf hatte sie gesagt, </a:t>
                      </a:r>
                      <a:r>
                        <a:rPr lang="de-DE" sz="1600" dirty="0">
                          <a:effectLst/>
                          <a:latin typeface="Arial" panose="020B0604020202020204" pitchFamily="34" charset="0"/>
                          <a:cs typeface="Arial" panose="020B0604020202020204" pitchFamily="34" charset="0"/>
                        </a:rPr>
                        <a:t>aber sie hatte nicht richtig zugehört</a:t>
                      </a:r>
                      <a:r>
                        <a:rPr lang="de-DE" sz="1600" dirty="0">
                          <a:effectLst/>
                          <a:latin typeface="Arial" panose="020B0604020202020204" pitchFamily="34" charset="0"/>
                          <a:ea typeface="Calibri" panose="020F0502020204030204" pitchFamily="34" charset="0"/>
                        </a:rPr>
                        <a:t>. Der Supermarkt ist glücklicherweise gleich nebenan. Mit zwei gefüllten Tüten kehrt sie zurück und will in ihre Wohnung. Der Einkauf besteht größtenteils aus </a:t>
                      </a:r>
                      <a:r>
                        <a:rPr lang="de-DE" sz="1600" b="1" dirty="0">
                          <a:effectLst/>
                          <a:latin typeface="Arial" panose="020B0604020202020204" pitchFamily="34" charset="0"/>
                          <a:ea typeface="Calibri" panose="020F0502020204030204" pitchFamily="34" charset="0"/>
                        </a:rPr>
                        <a:t>Fertiggerichten</a:t>
                      </a:r>
                      <a:r>
                        <a:rPr lang="de-DE" sz="1600" dirty="0">
                          <a:effectLst/>
                          <a:latin typeface="Arial" panose="020B0604020202020204" pitchFamily="34" charset="0"/>
                          <a:ea typeface="Calibri" panose="020F0502020204030204" pitchFamily="34" charset="0"/>
                        </a:rPr>
                        <a:t>, weil sie sich ganz alleine nicht die Mühe zum Kochen machen will. Bereits am Eingang zu ihrem Mehrfamilienhaus ist sie </a:t>
                      </a:r>
                      <a:r>
                        <a:rPr lang="de-DE" sz="1600" b="1" dirty="0">
                          <a:effectLst/>
                          <a:latin typeface="Arial" panose="020B0604020202020204" pitchFamily="34" charset="0"/>
                          <a:ea typeface="Calibri" panose="020F0502020204030204" pitchFamily="34" charset="0"/>
                        </a:rPr>
                        <a:t>erschöpft</a:t>
                      </a:r>
                      <a:r>
                        <a:rPr lang="de-DE" sz="1600" dirty="0">
                          <a:effectLst/>
                          <a:latin typeface="Arial" panose="020B0604020202020204" pitchFamily="34" charset="0"/>
                          <a:ea typeface="Calibri" panose="020F0502020204030204" pitchFamily="34" charset="0"/>
                        </a:rPr>
                        <a:t> und stellt die Tüten kurz ab. Am Fahrstuhl angekommen, muss sie feststellen, dass dieser defekt ist. Beim zwangsweisen Treppensteigen bemerkt sie, dass sie </a:t>
                      </a:r>
                      <a:r>
                        <a:rPr lang="de-DE" sz="1600" b="1" dirty="0">
                          <a:effectLst/>
                          <a:latin typeface="Arial" panose="020B0604020202020204" pitchFamily="34" charset="0"/>
                          <a:ea typeface="Calibri" panose="020F0502020204030204" pitchFamily="34" charset="0"/>
                        </a:rPr>
                        <a:t>nach ein paar Stufen völlig geschafft ist und nach Luft japst</a:t>
                      </a:r>
                      <a:r>
                        <a:rPr lang="de-DE" sz="1600" dirty="0">
                          <a:effectLst/>
                          <a:latin typeface="Arial" panose="020B0604020202020204" pitchFamily="34" charset="0"/>
                          <a:ea typeface="Calibri" panose="020F0502020204030204" pitchFamily="34" charset="0"/>
                        </a:rPr>
                        <a:t>. Sie macht zwischendurch viele Pausen. In der Wohnung angekommen, legt sie sich erst einmal hin und </a:t>
                      </a:r>
                      <a:r>
                        <a:rPr lang="de-DE" sz="1600" b="1" dirty="0">
                          <a:effectLst/>
                          <a:latin typeface="Arial" panose="020B0604020202020204" pitchFamily="34" charset="0"/>
                          <a:ea typeface="Calibri" panose="020F0502020204030204" pitchFamily="34" charset="0"/>
                        </a:rPr>
                        <a:t>schläft ein</a:t>
                      </a:r>
                      <a:r>
                        <a:rPr lang="de-DE" sz="1600" b="1" baseline="0" dirty="0">
                          <a:effectLst/>
                          <a:latin typeface="Arial" panose="020B0604020202020204" pitchFamily="34" charset="0"/>
                          <a:ea typeface="Calibri" panose="020F0502020204030204" pitchFamily="34" charset="0"/>
                        </a:rPr>
                        <a:t> paar Stunden</a:t>
                      </a:r>
                      <a:r>
                        <a:rPr lang="de-DE" sz="1600" dirty="0">
                          <a:effectLst/>
                          <a:latin typeface="Arial" panose="020B0604020202020204" pitchFamily="34" charset="0"/>
                          <a:ea typeface="Calibri" panose="020F0502020204030204" pitchFamily="34" charset="0"/>
                        </a:rPr>
                        <a:t>. </a:t>
                      </a:r>
                      <a:endParaRPr lang="de-DE" sz="1800" dirty="0">
                        <a:effectLst/>
                        <a:latin typeface="Arial" panose="020B0604020202020204" pitchFamily="34" charset="0"/>
                        <a:ea typeface="Calibri" panose="020F0502020204030204" pitchFamily="34" charset="0"/>
                        <a:cs typeface="Arial" panose="020B0604020202020204" pitchFamily="34" charset="0"/>
                      </a:endParaRPr>
                    </a:p>
                  </a:txBody>
                  <a:tcPr marL="62410" marR="62410" marT="0" marB="0"/>
                </a:tc>
                <a:extLst>
                  <a:ext uri="{0D108BD9-81ED-4DB2-BD59-A6C34878D82A}">
                    <a16:rowId xmlns:a16="http://schemas.microsoft.com/office/drawing/2014/main" val="10000"/>
                  </a:ext>
                </a:extLst>
              </a:tr>
            </a:tbl>
          </a:graphicData>
        </a:graphic>
      </p:graphicFrame>
      <p:sp>
        <p:nvSpPr>
          <p:cNvPr id="6" name="Rechteck 5"/>
          <p:cNvSpPr/>
          <p:nvPr/>
        </p:nvSpPr>
        <p:spPr>
          <a:xfrm>
            <a:off x="9752651" y="1273815"/>
            <a:ext cx="1580281" cy="1083374"/>
          </a:xfrm>
          <a:prstGeom prst="rect">
            <a:avLst/>
          </a:prstGeom>
        </p:spPr>
        <p:txBody>
          <a:bodyPr wrap="square">
            <a:spAutoFit/>
          </a:bodyPr>
          <a:lstStyle/>
          <a:p>
            <a:pPr marL="114300">
              <a:lnSpc>
                <a:spcPct val="115000"/>
              </a:lnSpc>
              <a:spcBef>
                <a:spcPts val="1800"/>
              </a:spcBef>
              <a:spcAft>
                <a:spcPts val="0"/>
              </a:spcAft>
            </a:pPr>
            <a:r>
              <a:rPr lang="de-DE" sz="1400" b="1" dirty="0">
                <a:solidFill>
                  <a:schemeClr val="accent1">
                    <a:lumMod val="60000"/>
                    <a:lumOff val="40000"/>
                  </a:schemeClr>
                </a:solidFill>
                <a:effectLst/>
                <a:latin typeface="Arial" panose="020B0604020202020204" pitchFamily="34" charset="0"/>
                <a:cs typeface="Arial" panose="020B0604020202020204" pitchFamily="34" charset="0"/>
              </a:rPr>
              <a:t>Bewegungs-mangel (</a:t>
            </a:r>
            <a:r>
              <a:rPr lang="de-DE" sz="1400" b="1" dirty="0">
                <a:solidFill>
                  <a:schemeClr val="accent1">
                    <a:lumMod val="60000"/>
                    <a:lumOff val="40000"/>
                  </a:schemeClr>
                </a:solidFill>
                <a:latin typeface="Arial" panose="020B0604020202020204" pitchFamily="34" charset="0"/>
                <a:cs typeface="Arial" panose="020B0604020202020204" pitchFamily="34" charset="0"/>
              </a:rPr>
              <a:t>M</a:t>
            </a:r>
            <a:r>
              <a:rPr lang="de-DE" sz="1400" b="1" dirty="0">
                <a:solidFill>
                  <a:schemeClr val="accent1">
                    <a:lumMod val="60000"/>
                    <a:lumOff val="40000"/>
                  </a:schemeClr>
                </a:solidFill>
                <a:effectLst/>
                <a:latin typeface="Arial" panose="020B0604020202020204" pitchFamily="34" charset="0"/>
                <a:cs typeface="Arial" panose="020B0604020202020204" pitchFamily="34" charset="0"/>
              </a:rPr>
              <a:t>eidungs-verhalten)</a:t>
            </a:r>
          </a:p>
        </p:txBody>
      </p:sp>
      <p:sp>
        <p:nvSpPr>
          <p:cNvPr id="7" name="Rechteck 6"/>
          <p:cNvSpPr/>
          <p:nvPr/>
        </p:nvSpPr>
        <p:spPr>
          <a:xfrm rot="16200000">
            <a:off x="10365175" y="2501010"/>
            <a:ext cx="2794481" cy="340093"/>
          </a:xfrm>
          <a:prstGeom prst="rect">
            <a:avLst/>
          </a:prstGeom>
          <a:ln>
            <a:solidFill>
              <a:schemeClr val="bg1">
                <a:lumMod val="50000"/>
              </a:schemeClr>
            </a:solidFill>
          </a:ln>
        </p:spPr>
        <p:txBody>
          <a:bodyPr wrap="square">
            <a:spAutoFit/>
          </a:bodyPr>
          <a:lstStyle/>
          <a:p>
            <a:pPr marL="114300">
              <a:lnSpc>
                <a:spcPct val="115000"/>
              </a:lnSpc>
              <a:spcBef>
                <a:spcPts val="1800"/>
              </a:spcBef>
              <a:spcAft>
                <a:spcPts val="0"/>
              </a:spcAft>
            </a:pPr>
            <a:r>
              <a:rPr lang="de-DE" sz="1400" b="1" dirty="0">
                <a:solidFill>
                  <a:schemeClr val="accent1">
                    <a:lumMod val="60000"/>
                    <a:lumOff val="40000"/>
                  </a:schemeClr>
                </a:solidFill>
                <a:latin typeface="Arial" panose="020B0604020202020204" pitchFamily="34" charset="0"/>
                <a:cs typeface="Arial" panose="020B0604020202020204" pitchFamily="34" charset="0"/>
              </a:rPr>
              <a:t>Allgemeine Risikofaktoren</a:t>
            </a:r>
            <a:endParaRPr lang="de-DE" sz="1400" b="1" dirty="0">
              <a:solidFill>
                <a:schemeClr val="accent1">
                  <a:lumMod val="60000"/>
                  <a:lumOff val="40000"/>
                </a:schemeClr>
              </a:solidFill>
              <a:effectLst/>
              <a:latin typeface="Arial" panose="020B0604020202020204" pitchFamily="34" charset="0"/>
              <a:cs typeface="Arial" panose="020B0604020202020204" pitchFamily="34" charset="0"/>
            </a:endParaRPr>
          </a:p>
        </p:txBody>
      </p:sp>
      <p:sp>
        <p:nvSpPr>
          <p:cNvPr id="14" name="Rechteck 13"/>
          <p:cNvSpPr/>
          <p:nvPr/>
        </p:nvSpPr>
        <p:spPr>
          <a:xfrm>
            <a:off x="9773519" y="2568194"/>
            <a:ext cx="1580281" cy="566758"/>
          </a:xfrm>
          <a:prstGeom prst="rect">
            <a:avLst/>
          </a:prstGeom>
        </p:spPr>
        <p:txBody>
          <a:bodyPr wrap="square">
            <a:spAutoFit/>
          </a:bodyPr>
          <a:lstStyle/>
          <a:p>
            <a:pPr marL="114300">
              <a:lnSpc>
                <a:spcPct val="115000"/>
              </a:lnSpc>
              <a:spcBef>
                <a:spcPts val="1800"/>
              </a:spcBef>
              <a:spcAft>
                <a:spcPts val="0"/>
              </a:spcAft>
            </a:pPr>
            <a:r>
              <a:rPr lang="de-DE" sz="1400" b="1" dirty="0">
                <a:solidFill>
                  <a:schemeClr val="accent1">
                    <a:lumMod val="60000"/>
                    <a:lumOff val="40000"/>
                  </a:schemeClr>
                </a:solidFill>
                <a:latin typeface="Arial" panose="020B0604020202020204" pitchFamily="34" charset="0"/>
                <a:cs typeface="Arial" panose="020B0604020202020204" pitchFamily="34" charset="0"/>
              </a:rPr>
              <a:t>Bestehender </a:t>
            </a:r>
            <a:r>
              <a:rPr lang="de-DE" sz="1400" b="1" dirty="0">
                <a:solidFill>
                  <a:schemeClr val="accent1">
                    <a:lumMod val="60000"/>
                    <a:lumOff val="40000"/>
                  </a:schemeClr>
                </a:solidFill>
                <a:effectLst/>
                <a:latin typeface="Arial" panose="020B0604020202020204" pitchFamily="34" charset="0"/>
                <a:cs typeface="Arial" panose="020B0604020202020204" pitchFamily="34" charset="0"/>
              </a:rPr>
              <a:t>Bluthochdruck</a:t>
            </a:r>
          </a:p>
        </p:txBody>
      </p:sp>
      <p:sp>
        <p:nvSpPr>
          <p:cNvPr id="15" name="Rechteck 14"/>
          <p:cNvSpPr/>
          <p:nvPr/>
        </p:nvSpPr>
        <p:spPr>
          <a:xfrm>
            <a:off x="9731783" y="3527842"/>
            <a:ext cx="1786140" cy="587853"/>
          </a:xfrm>
          <a:prstGeom prst="rect">
            <a:avLst/>
          </a:prstGeom>
        </p:spPr>
        <p:txBody>
          <a:bodyPr wrap="square">
            <a:spAutoFit/>
          </a:bodyPr>
          <a:lstStyle/>
          <a:p>
            <a:pPr marL="114300">
              <a:lnSpc>
                <a:spcPct val="115000"/>
              </a:lnSpc>
              <a:spcBef>
                <a:spcPts val="1800"/>
              </a:spcBef>
              <a:spcAft>
                <a:spcPts val="0"/>
              </a:spcAft>
            </a:pPr>
            <a:r>
              <a:rPr lang="de-DE" sz="1400" b="1" dirty="0">
                <a:solidFill>
                  <a:schemeClr val="accent1">
                    <a:lumMod val="60000"/>
                    <a:lumOff val="40000"/>
                  </a:schemeClr>
                </a:solidFill>
                <a:latin typeface="Arial" panose="020B0604020202020204" pitchFamily="34" charset="0"/>
                <a:cs typeface="Arial" panose="020B0604020202020204" pitchFamily="34" charset="0"/>
              </a:rPr>
              <a:t>Unausgewogene Ernährung</a:t>
            </a:r>
            <a:endParaRPr lang="de-DE" sz="1400" b="1" dirty="0">
              <a:solidFill>
                <a:schemeClr val="accent1">
                  <a:lumMod val="60000"/>
                  <a:lumOff val="40000"/>
                </a:schemeClr>
              </a:solidFill>
              <a:effectLst/>
              <a:latin typeface="Arial" panose="020B0604020202020204" pitchFamily="34" charset="0"/>
              <a:cs typeface="Arial" panose="020B0604020202020204" pitchFamily="34" charset="0"/>
            </a:endParaRPr>
          </a:p>
        </p:txBody>
      </p:sp>
      <p:sp>
        <p:nvSpPr>
          <p:cNvPr id="16" name="Rechteck 15"/>
          <p:cNvSpPr/>
          <p:nvPr/>
        </p:nvSpPr>
        <p:spPr>
          <a:xfrm rot="16200000">
            <a:off x="11028584" y="4748920"/>
            <a:ext cx="1467660" cy="340093"/>
          </a:xfrm>
          <a:prstGeom prst="rect">
            <a:avLst/>
          </a:prstGeom>
          <a:ln>
            <a:solidFill>
              <a:schemeClr val="bg1">
                <a:lumMod val="50000"/>
              </a:schemeClr>
            </a:solidFill>
          </a:ln>
        </p:spPr>
        <p:txBody>
          <a:bodyPr wrap="square">
            <a:spAutoFit/>
          </a:bodyPr>
          <a:lstStyle/>
          <a:p>
            <a:pPr marL="114300" algn="ctr">
              <a:lnSpc>
                <a:spcPct val="115000"/>
              </a:lnSpc>
              <a:spcBef>
                <a:spcPts val="1800"/>
              </a:spcBef>
              <a:spcAft>
                <a:spcPts val="0"/>
              </a:spcAft>
            </a:pPr>
            <a:r>
              <a:rPr lang="de-DE" sz="1400" b="1" dirty="0">
                <a:solidFill>
                  <a:schemeClr val="accent1"/>
                </a:solidFill>
                <a:latin typeface="Arial" panose="020B0604020202020204" pitchFamily="34" charset="0"/>
                <a:cs typeface="Arial" panose="020B0604020202020204" pitchFamily="34" charset="0"/>
              </a:rPr>
              <a:t>Symptome</a:t>
            </a:r>
            <a:endParaRPr lang="de-DE" sz="1400" b="1" dirty="0">
              <a:solidFill>
                <a:schemeClr val="accent1"/>
              </a:solidFill>
              <a:effectLst/>
              <a:latin typeface="Arial" panose="020B0604020202020204" pitchFamily="34" charset="0"/>
              <a:cs typeface="Arial" panose="020B0604020202020204" pitchFamily="34" charset="0"/>
            </a:endParaRPr>
          </a:p>
        </p:txBody>
      </p:sp>
      <p:sp>
        <p:nvSpPr>
          <p:cNvPr id="17" name="Rechteck 16"/>
          <p:cNvSpPr/>
          <p:nvPr/>
        </p:nvSpPr>
        <p:spPr>
          <a:xfrm>
            <a:off x="9731783" y="4115695"/>
            <a:ext cx="1786140" cy="318998"/>
          </a:xfrm>
          <a:prstGeom prst="rect">
            <a:avLst/>
          </a:prstGeom>
        </p:spPr>
        <p:txBody>
          <a:bodyPr wrap="square">
            <a:spAutoFit/>
          </a:bodyPr>
          <a:lstStyle/>
          <a:p>
            <a:pPr marL="114300">
              <a:lnSpc>
                <a:spcPct val="115000"/>
              </a:lnSpc>
              <a:spcBef>
                <a:spcPts val="1800"/>
              </a:spcBef>
              <a:spcAft>
                <a:spcPts val="0"/>
              </a:spcAft>
            </a:pPr>
            <a:r>
              <a:rPr lang="de-DE" sz="1400" b="1" dirty="0">
                <a:solidFill>
                  <a:schemeClr val="accent1"/>
                </a:solidFill>
                <a:latin typeface="Arial" panose="020B0604020202020204" pitchFamily="34" charset="0"/>
                <a:cs typeface="Arial" panose="020B0604020202020204" pitchFamily="34" charset="0"/>
              </a:rPr>
              <a:t>Erschöpfung</a:t>
            </a:r>
            <a:endParaRPr lang="de-DE" sz="1400" b="1" dirty="0">
              <a:solidFill>
                <a:schemeClr val="accent1"/>
              </a:solidFill>
              <a:effectLst/>
              <a:latin typeface="Arial" panose="020B0604020202020204" pitchFamily="34" charset="0"/>
              <a:cs typeface="Arial" panose="020B0604020202020204" pitchFamily="34" charset="0"/>
            </a:endParaRPr>
          </a:p>
        </p:txBody>
      </p:sp>
      <p:sp>
        <p:nvSpPr>
          <p:cNvPr id="18" name="Rechteck 17"/>
          <p:cNvSpPr/>
          <p:nvPr/>
        </p:nvSpPr>
        <p:spPr>
          <a:xfrm>
            <a:off x="9731783" y="4507699"/>
            <a:ext cx="1786140" cy="340093"/>
          </a:xfrm>
          <a:prstGeom prst="rect">
            <a:avLst/>
          </a:prstGeom>
        </p:spPr>
        <p:txBody>
          <a:bodyPr wrap="square">
            <a:spAutoFit/>
          </a:bodyPr>
          <a:lstStyle/>
          <a:p>
            <a:pPr marL="114300">
              <a:lnSpc>
                <a:spcPct val="115000"/>
              </a:lnSpc>
              <a:spcBef>
                <a:spcPts val="1800"/>
              </a:spcBef>
              <a:spcAft>
                <a:spcPts val="0"/>
              </a:spcAft>
            </a:pPr>
            <a:r>
              <a:rPr lang="de-DE" sz="1400" b="1" dirty="0">
                <a:solidFill>
                  <a:schemeClr val="accent1"/>
                </a:solidFill>
                <a:latin typeface="Arial" panose="020B0604020202020204" pitchFamily="34" charset="0"/>
                <a:cs typeface="Arial" panose="020B0604020202020204" pitchFamily="34" charset="0"/>
              </a:rPr>
              <a:t>Atemnot</a:t>
            </a:r>
            <a:endParaRPr lang="de-DE" sz="1400" b="1" dirty="0">
              <a:solidFill>
                <a:schemeClr val="accent1"/>
              </a:solidFill>
              <a:effectLst/>
              <a:latin typeface="Arial" panose="020B0604020202020204" pitchFamily="34" charset="0"/>
              <a:cs typeface="Arial" panose="020B0604020202020204" pitchFamily="34" charset="0"/>
            </a:endParaRPr>
          </a:p>
        </p:txBody>
      </p:sp>
      <p:sp>
        <p:nvSpPr>
          <p:cNvPr id="19" name="Rechteck 18"/>
          <p:cNvSpPr/>
          <p:nvPr/>
        </p:nvSpPr>
        <p:spPr>
          <a:xfrm>
            <a:off x="9709314" y="5064945"/>
            <a:ext cx="1786140" cy="587853"/>
          </a:xfrm>
          <a:prstGeom prst="rect">
            <a:avLst/>
          </a:prstGeom>
        </p:spPr>
        <p:txBody>
          <a:bodyPr wrap="square">
            <a:spAutoFit/>
          </a:bodyPr>
          <a:lstStyle/>
          <a:p>
            <a:pPr marL="114300">
              <a:lnSpc>
                <a:spcPct val="115000"/>
              </a:lnSpc>
              <a:spcBef>
                <a:spcPts val="1800"/>
              </a:spcBef>
              <a:spcAft>
                <a:spcPts val="0"/>
              </a:spcAft>
            </a:pPr>
            <a:r>
              <a:rPr lang="de-DE" sz="1400" b="1" dirty="0">
                <a:solidFill>
                  <a:schemeClr val="accent1"/>
                </a:solidFill>
                <a:latin typeface="Arial" panose="020B0604020202020204" pitchFamily="34" charset="0"/>
                <a:cs typeface="Arial" panose="020B0604020202020204" pitchFamily="34" charset="0"/>
              </a:rPr>
              <a:t>Müdigkeit, Leistungsabfall</a:t>
            </a:r>
            <a:endParaRPr lang="de-DE" sz="1400" b="1" dirty="0">
              <a:solidFill>
                <a:schemeClr val="accent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1175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par>
                                <p:cTn id="15" presetID="53" presetClass="entr" presetSubtype="16" fill="hold" grpId="0" nodeType="withEffect">
                                  <p:stCondLst>
                                    <p:cond delay="1500"/>
                                  </p:stCondLst>
                                  <p:childTnLst>
                                    <p:set>
                                      <p:cBhvr>
                                        <p:cTn id="16" dur="1" fill="hold">
                                          <p:stCondLst>
                                            <p:cond delay="0"/>
                                          </p:stCondLst>
                                        </p:cTn>
                                        <p:tgtEl>
                                          <p:spTgt spid="6"/>
                                        </p:tgtEl>
                                        <p:attrNameLst>
                                          <p:attrName>style.visibility</p:attrName>
                                        </p:attrNameLst>
                                      </p:cBhvr>
                                      <p:to>
                                        <p:strVal val="visible"/>
                                      </p:to>
                                    </p:set>
                                    <p:anim calcmode="lin" valueType="num">
                                      <p:cBhvr>
                                        <p:cTn id="17" dur="500" fill="hold"/>
                                        <p:tgtEl>
                                          <p:spTgt spid="6"/>
                                        </p:tgtEl>
                                        <p:attrNameLst>
                                          <p:attrName>ppt_w</p:attrName>
                                        </p:attrNameLst>
                                      </p:cBhvr>
                                      <p:tavLst>
                                        <p:tav tm="0">
                                          <p:val>
                                            <p:fltVal val="0"/>
                                          </p:val>
                                        </p:tav>
                                        <p:tav tm="100000">
                                          <p:val>
                                            <p:strVal val="#ppt_w"/>
                                          </p:val>
                                        </p:tav>
                                      </p:tavLst>
                                    </p:anim>
                                    <p:anim calcmode="lin" valueType="num">
                                      <p:cBhvr>
                                        <p:cTn id="18" dur="500" fill="hold"/>
                                        <p:tgtEl>
                                          <p:spTgt spid="6"/>
                                        </p:tgtEl>
                                        <p:attrNameLst>
                                          <p:attrName>ppt_h</p:attrName>
                                        </p:attrNameLst>
                                      </p:cBhvr>
                                      <p:tavLst>
                                        <p:tav tm="0">
                                          <p:val>
                                            <p:fltVal val="0"/>
                                          </p:val>
                                        </p:tav>
                                        <p:tav tm="100000">
                                          <p:val>
                                            <p:strVal val="#ppt_h"/>
                                          </p:val>
                                        </p:tav>
                                      </p:tavLst>
                                    </p:anim>
                                    <p:animEffect transition="in" filter="fade">
                                      <p:cBhvr>
                                        <p:cTn id="19" dur="500"/>
                                        <p:tgtEl>
                                          <p:spTgt spid="6"/>
                                        </p:tgtEl>
                                      </p:cBhvr>
                                    </p:animEffect>
                                  </p:childTnLst>
                                </p:cTn>
                              </p:par>
                              <p:par>
                                <p:cTn id="20" presetID="53" presetClass="entr" presetSubtype="16" fill="hold" grpId="0" nodeType="withEffect">
                                  <p:stCondLst>
                                    <p:cond delay="150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ppt_w</p:attrName>
                                        </p:attrNameLst>
                                      </p:cBhvr>
                                      <p:tavLst>
                                        <p:tav tm="0">
                                          <p:val>
                                            <p:fltVal val="0"/>
                                          </p:val>
                                        </p:tav>
                                        <p:tav tm="100000">
                                          <p:val>
                                            <p:strVal val="#ppt_w"/>
                                          </p:val>
                                        </p:tav>
                                      </p:tavLst>
                                    </p:anim>
                                    <p:anim calcmode="lin" valueType="num">
                                      <p:cBhvr>
                                        <p:cTn id="23" dur="500" fill="hold"/>
                                        <p:tgtEl>
                                          <p:spTgt spid="7"/>
                                        </p:tgtEl>
                                        <p:attrNameLst>
                                          <p:attrName>ppt_h</p:attrName>
                                        </p:attrNameLst>
                                      </p:cBhvr>
                                      <p:tavLst>
                                        <p:tav tm="0">
                                          <p:val>
                                            <p:fltVal val="0"/>
                                          </p:val>
                                        </p:tav>
                                        <p:tav tm="100000">
                                          <p:val>
                                            <p:strVal val="#ppt_h"/>
                                          </p:val>
                                        </p:tav>
                                      </p:tavLst>
                                    </p:anim>
                                    <p:animEffect transition="in" filter="fade">
                                      <p:cBhvr>
                                        <p:cTn id="24" dur="500"/>
                                        <p:tgtEl>
                                          <p:spTgt spid="7"/>
                                        </p:tgtEl>
                                      </p:cBhvr>
                                    </p:animEffect>
                                  </p:childTnLst>
                                </p:cTn>
                              </p:par>
                              <p:par>
                                <p:cTn id="25" presetID="53" presetClass="entr" presetSubtype="16" fill="hold" grpId="0" nodeType="withEffect">
                                  <p:stCondLst>
                                    <p:cond delay="1500"/>
                                  </p:stCondLst>
                                  <p:childTnLst>
                                    <p:set>
                                      <p:cBhvr>
                                        <p:cTn id="26" dur="1" fill="hold">
                                          <p:stCondLst>
                                            <p:cond delay="0"/>
                                          </p:stCondLst>
                                        </p:cTn>
                                        <p:tgtEl>
                                          <p:spTgt spid="8"/>
                                        </p:tgtEl>
                                        <p:attrNameLst>
                                          <p:attrName>style.visibility</p:attrName>
                                        </p:attrNameLst>
                                      </p:cBhvr>
                                      <p:to>
                                        <p:strVal val="visible"/>
                                      </p:to>
                                    </p:set>
                                    <p:anim calcmode="lin" valueType="num">
                                      <p:cBhvr>
                                        <p:cTn id="27" dur="500" fill="hold"/>
                                        <p:tgtEl>
                                          <p:spTgt spid="8"/>
                                        </p:tgtEl>
                                        <p:attrNameLst>
                                          <p:attrName>ppt_w</p:attrName>
                                        </p:attrNameLst>
                                      </p:cBhvr>
                                      <p:tavLst>
                                        <p:tav tm="0">
                                          <p:val>
                                            <p:fltVal val="0"/>
                                          </p:val>
                                        </p:tav>
                                        <p:tav tm="100000">
                                          <p:val>
                                            <p:strVal val="#ppt_w"/>
                                          </p:val>
                                        </p:tav>
                                      </p:tavLst>
                                    </p:anim>
                                    <p:anim calcmode="lin" valueType="num">
                                      <p:cBhvr>
                                        <p:cTn id="28" dur="500" fill="hold"/>
                                        <p:tgtEl>
                                          <p:spTgt spid="8"/>
                                        </p:tgtEl>
                                        <p:attrNameLst>
                                          <p:attrName>ppt_h</p:attrName>
                                        </p:attrNameLst>
                                      </p:cBhvr>
                                      <p:tavLst>
                                        <p:tav tm="0">
                                          <p:val>
                                            <p:fltVal val="0"/>
                                          </p:val>
                                        </p:tav>
                                        <p:tav tm="100000">
                                          <p:val>
                                            <p:strVal val="#ppt_h"/>
                                          </p:val>
                                        </p:tav>
                                      </p:tavLst>
                                    </p:anim>
                                    <p:animEffect transition="in" filter="fade">
                                      <p:cBhvr>
                                        <p:cTn id="29" dur="500"/>
                                        <p:tgtEl>
                                          <p:spTgt spid="8"/>
                                        </p:tgtEl>
                                      </p:cBhvr>
                                    </p:animEffect>
                                  </p:childTnLst>
                                </p:cTn>
                              </p:par>
                              <p:par>
                                <p:cTn id="30" presetID="53" presetClass="entr" presetSubtype="16" fill="hold" grpId="0" nodeType="withEffect">
                                  <p:stCondLst>
                                    <p:cond delay="1500"/>
                                  </p:stCondLst>
                                  <p:childTnLst>
                                    <p:set>
                                      <p:cBhvr>
                                        <p:cTn id="31" dur="1" fill="hold">
                                          <p:stCondLst>
                                            <p:cond delay="0"/>
                                          </p:stCondLst>
                                        </p:cTn>
                                        <p:tgtEl>
                                          <p:spTgt spid="9"/>
                                        </p:tgtEl>
                                        <p:attrNameLst>
                                          <p:attrName>style.visibility</p:attrName>
                                        </p:attrNameLst>
                                      </p:cBhvr>
                                      <p:to>
                                        <p:strVal val="visible"/>
                                      </p:to>
                                    </p:set>
                                    <p:anim calcmode="lin" valueType="num">
                                      <p:cBhvr>
                                        <p:cTn id="32" dur="500" fill="hold"/>
                                        <p:tgtEl>
                                          <p:spTgt spid="9"/>
                                        </p:tgtEl>
                                        <p:attrNameLst>
                                          <p:attrName>ppt_w</p:attrName>
                                        </p:attrNameLst>
                                      </p:cBhvr>
                                      <p:tavLst>
                                        <p:tav tm="0">
                                          <p:val>
                                            <p:fltVal val="0"/>
                                          </p:val>
                                        </p:tav>
                                        <p:tav tm="100000">
                                          <p:val>
                                            <p:strVal val="#ppt_w"/>
                                          </p:val>
                                        </p:tav>
                                      </p:tavLst>
                                    </p:anim>
                                    <p:anim calcmode="lin" valueType="num">
                                      <p:cBhvr>
                                        <p:cTn id="33" dur="500" fill="hold"/>
                                        <p:tgtEl>
                                          <p:spTgt spid="9"/>
                                        </p:tgtEl>
                                        <p:attrNameLst>
                                          <p:attrName>ppt_h</p:attrName>
                                        </p:attrNameLst>
                                      </p:cBhvr>
                                      <p:tavLst>
                                        <p:tav tm="0">
                                          <p:val>
                                            <p:fltVal val="0"/>
                                          </p:val>
                                        </p:tav>
                                        <p:tav tm="100000">
                                          <p:val>
                                            <p:strVal val="#ppt_h"/>
                                          </p:val>
                                        </p:tav>
                                      </p:tavLst>
                                    </p:anim>
                                    <p:animEffect transition="in" filter="fade">
                                      <p:cBhvr>
                                        <p:cTn id="34" dur="500"/>
                                        <p:tgtEl>
                                          <p:spTgt spid="9"/>
                                        </p:tgtEl>
                                      </p:cBhvr>
                                    </p:animEffect>
                                  </p:childTnLst>
                                </p:cTn>
                              </p:par>
                              <p:par>
                                <p:cTn id="35" presetID="53" presetClass="entr" presetSubtype="16" fill="hold" grpId="0" nodeType="withEffect">
                                  <p:stCondLst>
                                    <p:cond delay="1500"/>
                                  </p:stCondLst>
                                  <p:childTnLst>
                                    <p:set>
                                      <p:cBhvr>
                                        <p:cTn id="36" dur="1" fill="hold">
                                          <p:stCondLst>
                                            <p:cond delay="0"/>
                                          </p:stCondLst>
                                        </p:cTn>
                                        <p:tgtEl>
                                          <p:spTgt spid="10"/>
                                        </p:tgtEl>
                                        <p:attrNameLst>
                                          <p:attrName>style.visibility</p:attrName>
                                        </p:attrNameLst>
                                      </p:cBhvr>
                                      <p:to>
                                        <p:strVal val="visible"/>
                                      </p:to>
                                    </p:set>
                                    <p:anim calcmode="lin" valueType="num">
                                      <p:cBhvr>
                                        <p:cTn id="37" dur="500" fill="hold"/>
                                        <p:tgtEl>
                                          <p:spTgt spid="10"/>
                                        </p:tgtEl>
                                        <p:attrNameLst>
                                          <p:attrName>ppt_w</p:attrName>
                                        </p:attrNameLst>
                                      </p:cBhvr>
                                      <p:tavLst>
                                        <p:tav tm="0">
                                          <p:val>
                                            <p:fltVal val="0"/>
                                          </p:val>
                                        </p:tav>
                                        <p:tav tm="100000">
                                          <p:val>
                                            <p:strVal val="#ppt_w"/>
                                          </p:val>
                                        </p:tav>
                                      </p:tavLst>
                                    </p:anim>
                                    <p:anim calcmode="lin" valueType="num">
                                      <p:cBhvr>
                                        <p:cTn id="38" dur="500" fill="hold"/>
                                        <p:tgtEl>
                                          <p:spTgt spid="10"/>
                                        </p:tgtEl>
                                        <p:attrNameLst>
                                          <p:attrName>ppt_h</p:attrName>
                                        </p:attrNameLst>
                                      </p:cBhvr>
                                      <p:tavLst>
                                        <p:tav tm="0">
                                          <p:val>
                                            <p:fltVal val="0"/>
                                          </p:val>
                                        </p:tav>
                                        <p:tav tm="100000">
                                          <p:val>
                                            <p:strVal val="#ppt_h"/>
                                          </p:val>
                                        </p:tav>
                                      </p:tavLst>
                                    </p:anim>
                                    <p:animEffect transition="in" filter="fade">
                                      <p:cBhvr>
                                        <p:cTn id="39" dur="500"/>
                                        <p:tgtEl>
                                          <p:spTgt spid="10"/>
                                        </p:tgtEl>
                                      </p:cBhvr>
                                    </p:animEffect>
                                  </p:childTnLst>
                                </p:cTn>
                              </p:par>
                              <p:par>
                                <p:cTn id="40" presetID="53" presetClass="entr" presetSubtype="16" fill="hold" grpId="0" nodeType="withEffect">
                                  <p:stCondLst>
                                    <p:cond delay="1500"/>
                                  </p:stCondLst>
                                  <p:childTnLst>
                                    <p:set>
                                      <p:cBhvr>
                                        <p:cTn id="41" dur="1" fill="hold">
                                          <p:stCondLst>
                                            <p:cond delay="0"/>
                                          </p:stCondLst>
                                        </p:cTn>
                                        <p:tgtEl>
                                          <p:spTgt spid="11"/>
                                        </p:tgtEl>
                                        <p:attrNameLst>
                                          <p:attrName>style.visibility</p:attrName>
                                        </p:attrNameLst>
                                      </p:cBhvr>
                                      <p:to>
                                        <p:strVal val="visible"/>
                                      </p:to>
                                    </p:set>
                                    <p:anim calcmode="lin" valueType="num">
                                      <p:cBhvr>
                                        <p:cTn id="42" dur="500" fill="hold"/>
                                        <p:tgtEl>
                                          <p:spTgt spid="11"/>
                                        </p:tgtEl>
                                        <p:attrNameLst>
                                          <p:attrName>ppt_w</p:attrName>
                                        </p:attrNameLst>
                                      </p:cBhvr>
                                      <p:tavLst>
                                        <p:tav tm="0">
                                          <p:val>
                                            <p:fltVal val="0"/>
                                          </p:val>
                                        </p:tav>
                                        <p:tav tm="100000">
                                          <p:val>
                                            <p:strVal val="#ppt_w"/>
                                          </p:val>
                                        </p:tav>
                                      </p:tavLst>
                                    </p:anim>
                                    <p:anim calcmode="lin" valueType="num">
                                      <p:cBhvr>
                                        <p:cTn id="43" dur="500" fill="hold"/>
                                        <p:tgtEl>
                                          <p:spTgt spid="11"/>
                                        </p:tgtEl>
                                        <p:attrNameLst>
                                          <p:attrName>ppt_h</p:attrName>
                                        </p:attrNameLst>
                                      </p:cBhvr>
                                      <p:tavLst>
                                        <p:tav tm="0">
                                          <p:val>
                                            <p:fltVal val="0"/>
                                          </p:val>
                                        </p:tav>
                                        <p:tav tm="100000">
                                          <p:val>
                                            <p:strVal val="#ppt_h"/>
                                          </p:val>
                                        </p:tav>
                                      </p:tavLst>
                                    </p:anim>
                                    <p:animEffect transition="in" filter="fade">
                                      <p:cBhvr>
                                        <p:cTn id="44" dur="500"/>
                                        <p:tgtEl>
                                          <p:spTgt spid="11"/>
                                        </p:tgtEl>
                                      </p:cBhvr>
                                    </p:animEffect>
                                  </p:childTnLst>
                                </p:cTn>
                              </p:par>
                              <p:par>
                                <p:cTn id="45" presetID="53" presetClass="entr" presetSubtype="16" fill="hold" grpId="0" nodeType="withEffect">
                                  <p:stCondLst>
                                    <p:cond delay="150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par>
                                <p:cTn id="50" presetID="53" presetClass="entr" presetSubtype="16" fill="hold" grpId="0" nodeType="withEffect">
                                  <p:stCondLst>
                                    <p:cond delay="1500"/>
                                  </p:stCondLst>
                                  <p:childTnLst>
                                    <p:set>
                                      <p:cBhvr>
                                        <p:cTn id="51" dur="1" fill="hold">
                                          <p:stCondLst>
                                            <p:cond delay="0"/>
                                          </p:stCondLst>
                                        </p:cTn>
                                        <p:tgtEl>
                                          <p:spTgt spid="13"/>
                                        </p:tgtEl>
                                        <p:attrNameLst>
                                          <p:attrName>style.visibility</p:attrName>
                                        </p:attrNameLst>
                                      </p:cBhvr>
                                      <p:to>
                                        <p:strVal val="visible"/>
                                      </p:to>
                                    </p:set>
                                    <p:anim calcmode="lin" valueType="num">
                                      <p:cBhvr>
                                        <p:cTn id="52" dur="500" fill="hold"/>
                                        <p:tgtEl>
                                          <p:spTgt spid="13"/>
                                        </p:tgtEl>
                                        <p:attrNameLst>
                                          <p:attrName>ppt_w</p:attrName>
                                        </p:attrNameLst>
                                      </p:cBhvr>
                                      <p:tavLst>
                                        <p:tav tm="0">
                                          <p:val>
                                            <p:fltVal val="0"/>
                                          </p:val>
                                        </p:tav>
                                        <p:tav tm="100000">
                                          <p:val>
                                            <p:strVal val="#ppt_w"/>
                                          </p:val>
                                        </p:tav>
                                      </p:tavLst>
                                    </p:anim>
                                    <p:anim calcmode="lin" valueType="num">
                                      <p:cBhvr>
                                        <p:cTn id="53" dur="500" fill="hold"/>
                                        <p:tgtEl>
                                          <p:spTgt spid="13"/>
                                        </p:tgtEl>
                                        <p:attrNameLst>
                                          <p:attrName>ppt_h</p:attrName>
                                        </p:attrNameLst>
                                      </p:cBhvr>
                                      <p:tavLst>
                                        <p:tav tm="0">
                                          <p:val>
                                            <p:fltVal val="0"/>
                                          </p:val>
                                        </p:tav>
                                        <p:tav tm="100000">
                                          <p:val>
                                            <p:strVal val="#ppt_h"/>
                                          </p:val>
                                        </p:tav>
                                      </p:tavLst>
                                    </p:anim>
                                    <p:animEffect transition="in" filter="fade">
                                      <p:cBhvr>
                                        <p:cTn id="54" dur="500"/>
                                        <p:tgtEl>
                                          <p:spTgt spid="13"/>
                                        </p:tgtEl>
                                      </p:cBhvr>
                                    </p:animEffect>
                                  </p:childTnLst>
                                </p:cTn>
                              </p:par>
                              <p:par>
                                <p:cTn id="55" presetID="53" presetClass="entr" presetSubtype="16" fill="hold" grpId="0" nodeType="withEffect">
                                  <p:stCondLst>
                                    <p:cond delay="1500"/>
                                  </p:stCondLst>
                                  <p:childTnLst>
                                    <p:set>
                                      <p:cBhvr>
                                        <p:cTn id="56" dur="1" fill="hold">
                                          <p:stCondLst>
                                            <p:cond delay="0"/>
                                          </p:stCondLst>
                                        </p:cTn>
                                        <p:tgtEl>
                                          <p:spTgt spid="14"/>
                                        </p:tgtEl>
                                        <p:attrNameLst>
                                          <p:attrName>style.visibility</p:attrName>
                                        </p:attrNameLst>
                                      </p:cBhvr>
                                      <p:to>
                                        <p:strVal val="visible"/>
                                      </p:to>
                                    </p:set>
                                    <p:anim calcmode="lin" valueType="num">
                                      <p:cBhvr>
                                        <p:cTn id="57" dur="500" fill="hold"/>
                                        <p:tgtEl>
                                          <p:spTgt spid="14"/>
                                        </p:tgtEl>
                                        <p:attrNameLst>
                                          <p:attrName>ppt_w</p:attrName>
                                        </p:attrNameLst>
                                      </p:cBhvr>
                                      <p:tavLst>
                                        <p:tav tm="0">
                                          <p:val>
                                            <p:fltVal val="0"/>
                                          </p:val>
                                        </p:tav>
                                        <p:tav tm="100000">
                                          <p:val>
                                            <p:strVal val="#ppt_w"/>
                                          </p:val>
                                        </p:tav>
                                      </p:tavLst>
                                    </p:anim>
                                    <p:anim calcmode="lin" valueType="num">
                                      <p:cBhvr>
                                        <p:cTn id="58" dur="500" fill="hold"/>
                                        <p:tgtEl>
                                          <p:spTgt spid="14"/>
                                        </p:tgtEl>
                                        <p:attrNameLst>
                                          <p:attrName>ppt_h</p:attrName>
                                        </p:attrNameLst>
                                      </p:cBhvr>
                                      <p:tavLst>
                                        <p:tav tm="0">
                                          <p:val>
                                            <p:fltVal val="0"/>
                                          </p:val>
                                        </p:tav>
                                        <p:tav tm="100000">
                                          <p:val>
                                            <p:strVal val="#ppt_h"/>
                                          </p:val>
                                        </p:tav>
                                      </p:tavLst>
                                    </p:anim>
                                    <p:animEffect transition="in" filter="fade">
                                      <p:cBhvr>
                                        <p:cTn id="59" dur="500"/>
                                        <p:tgtEl>
                                          <p:spTgt spid="14"/>
                                        </p:tgtEl>
                                      </p:cBhvr>
                                    </p:animEffect>
                                  </p:childTnLst>
                                </p:cTn>
                              </p:par>
                              <p:par>
                                <p:cTn id="60" presetID="53" presetClass="entr" presetSubtype="16" fill="hold" grpId="0" nodeType="withEffect">
                                  <p:stCondLst>
                                    <p:cond delay="1500"/>
                                  </p:stCondLst>
                                  <p:childTnLst>
                                    <p:set>
                                      <p:cBhvr>
                                        <p:cTn id="61" dur="1" fill="hold">
                                          <p:stCondLst>
                                            <p:cond delay="0"/>
                                          </p:stCondLst>
                                        </p:cTn>
                                        <p:tgtEl>
                                          <p:spTgt spid="15"/>
                                        </p:tgtEl>
                                        <p:attrNameLst>
                                          <p:attrName>style.visibility</p:attrName>
                                        </p:attrNameLst>
                                      </p:cBhvr>
                                      <p:to>
                                        <p:strVal val="visible"/>
                                      </p:to>
                                    </p:set>
                                    <p:anim calcmode="lin" valueType="num">
                                      <p:cBhvr>
                                        <p:cTn id="62" dur="500" fill="hold"/>
                                        <p:tgtEl>
                                          <p:spTgt spid="15"/>
                                        </p:tgtEl>
                                        <p:attrNameLst>
                                          <p:attrName>ppt_w</p:attrName>
                                        </p:attrNameLst>
                                      </p:cBhvr>
                                      <p:tavLst>
                                        <p:tav tm="0">
                                          <p:val>
                                            <p:fltVal val="0"/>
                                          </p:val>
                                        </p:tav>
                                        <p:tav tm="100000">
                                          <p:val>
                                            <p:strVal val="#ppt_w"/>
                                          </p:val>
                                        </p:tav>
                                      </p:tavLst>
                                    </p:anim>
                                    <p:anim calcmode="lin" valueType="num">
                                      <p:cBhvr>
                                        <p:cTn id="63" dur="500" fill="hold"/>
                                        <p:tgtEl>
                                          <p:spTgt spid="15"/>
                                        </p:tgtEl>
                                        <p:attrNameLst>
                                          <p:attrName>ppt_h</p:attrName>
                                        </p:attrNameLst>
                                      </p:cBhvr>
                                      <p:tavLst>
                                        <p:tav tm="0">
                                          <p:val>
                                            <p:fltVal val="0"/>
                                          </p:val>
                                        </p:tav>
                                        <p:tav tm="100000">
                                          <p:val>
                                            <p:strVal val="#ppt_h"/>
                                          </p:val>
                                        </p:tav>
                                      </p:tavLst>
                                    </p:anim>
                                    <p:animEffect transition="in" filter="fade">
                                      <p:cBhvr>
                                        <p:cTn id="64" dur="500"/>
                                        <p:tgtEl>
                                          <p:spTgt spid="15"/>
                                        </p:tgtEl>
                                      </p:cBhvr>
                                    </p:animEffect>
                                  </p:childTnLst>
                                </p:cTn>
                              </p:par>
                              <p:par>
                                <p:cTn id="65" presetID="53" presetClass="entr" presetSubtype="16" fill="hold" grpId="0" nodeType="withEffect">
                                  <p:stCondLst>
                                    <p:cond delay="1500"/>
                                  </p:stCondLst>
                                  <p:childTnLst>
                                    <p:set>
                                      <p:cBhvr>
                                        <p:cTn id="66" dur="1" fill="hold">
                                          <p:stCondLst>
                                            <p:cond delay="0"/>
                                          </p:stCondLst>
                                        </p:cTn>
                                        <p:tgtEl>
                                          <p:spTgt spid="16"/>
                                        </p:tgtEl>
                                        <p:attrNameLst>
                                          <p:attrName>style.visibility</p:attrName>
                                        </p:attrNameLst>
                                      </p:cBhvr>
                                      <p:to>
                                        <p:strVal val="visible"/>
                                      </p:to>
                                    </p:set>
                                    <p:anim calcmode="lin" valueType="num">
                                      <p:cBhvr>
                                        <p:cTn id="67" dur="500" fill="hold"/>
                                        <p:tgtEl>
                                          <p:spTgt spid="16"/>
                                        </p:tgtEl>
                                        <p:attrNameLst>
                                          <p:attrName>ppt_w</p:attrName>
                                        </p:attrNameLst>
                                      </p:cBhvr>
                                      <p:tavLst>
                                        <p:tav tm="0">
                                          <p:val>
                                            <p:fltVal val="0"/>
                                          </p:val>
                                        </p:tav>
                                        <p:tav tm="100000">
                                          <p:val>
                                            <p:strVal val="#ppt_w"/>
                                          </p:val>
                                        </p:tav>
                                      </p:tavLst>
                                    </p:anim>
                                    <p:anim calcmode="lin" valueType="num">
                                      <p:cBhvr>
                                        <p:cTn id="68" dur="500" fill="hold"/>
                                        <p:tgtEl>
                                          <p:spTgt spid="16"/>
                                        </p:tgtEl>
                                        <p:attrNameLst>
                                          <p:attrName>ppt_h</p:attrName>
                                        </p:attrNameLst>
                                      </p:cBhvr>
                                      <p:tavLst>
                                        <p:tav tm="0">
                                          <p:val>
                                            <p:fltVal val="0"/>
                                          </p:val>
                                        </p:tav>
                                        <p:tav tm="100000">
                                          <p:val>
                                            <p:strVal val="#ppt_h"/>
                                          </p:val>
                                        </p:tav>
                                      </p:tavLst>
                                    </p:anim>
                                    <p:animEffect transition="in" filter="fade">
                                      <p:cBhvr>
                                        <p:cTn id="69" dur="500"/>
                                        <p:tgtEl>
                                          <p:spTgt spid="16"/>
                                        </p:tgtEl>
                                      </p:cBhvr>
                                    </p:animEffect>
                                  </p:childTnLst>
                                </p:cTn>
                              </p:par>
                              <p:par>
                                <p:cTn id="70" presetID="53" presetClass="entr" presetSubtype="16" fill="hold" grpId="0" nodeType="withEffect">
                                  <p:stCondLst>
                                    <p:cond delay="1500"/>
                                  </p:stCondLst>
                                  <p:childTnLst>
                                    <p:set>
                                      <p:cBhvr>
                                        <p:cTn id="71" dur="1" fill="hold">
                                          <p:stCondLst>
                                            <p:cond delay="0"/>
                                          </p:stCondLst>
                                        </p:cTn>
                                        <p:tgtEl>
                                          <p:spTgt spid="17"/>
                                        </p:tgtEl>
                                        <p:attrNameLst>
                                          <p:attrName>style.visibility</p:attrName>
                                        </p:attrNameLst>
                                      </p:cBhvr>
                                      <p:to>
                                        <p:strVal val="visible"/>
                                      </p:to>
                                    </p:set>
                                    <p:anim calcmode="lin" valueType="num">
                                      <p:cBhvr>
                                        <p:cTn id="72" dur="500" fill="hold"/>
                                        <p:tgtEl>
                                          <p:spTgt spid="17"/>
                                        </p:tgtEl>
                                        <p:attrNameLst>
                                          <p:attrName>ppt_w</p:attrName>
                                        </p:attrNameLst>
                                      </p:cBhvr>
                                      <p:tavLst>
                                        <p:tav tm="0">
                                          <p:val>
                                            <p:fltVal val="0"/>
                                          </p:val>
                                        </p:tav>
                                        <p:tav tm="100000">
                                          <p:val>
                                            <p:strVal val="#ppt_w"/>
                                          </p:val>
                                        </p:tav>
                                      </p:tavLst>
                                    </p:anim>
                                    <p:anim calcmode="lin" valueType="num">
                                      <p:cBhvr>
                                        <p:cTn id="73" dur="500" fill="hold"/>
                                        <p:tgtEl>
                                          <p:spTgt spid="17"/>
                                        </p:tgtEl>
                                        <p:attrNameLst>
                                          <p:attrName>ppt_h</p:attrName>
                                        </p:attrNameLst>
                                      </p:cBhvr>
                                      <p:tavLst>
                                        <p:tav tm="0">
                                          <p:val>
                                            <p:fltVal val="0"/>
                                          </p:val>
                                        </p:tav>
                                        <p:tav tm="100000">
                                          <p:val>
                                            <p:strVal val="#ppt_h"/>
                                          </p:val>
                                        </p:tav>
                                      </p:tavLst>
                                    </p:anim>
                                    <p:animEffect transition="in" filter="fade">
                                      <p:cBhvr>
                                        <p:cTn id="74" dur="500"/>
                                        <p:tgtEl>
                                          <p:spTgt spid="17"/>
                                        </p:tgtEl>
                                      </p:cBhvr>
                                    </p:animEffect>
                                  </p:childTnLst>
                                </p:cTn>
                              </p:par>
                              <p:par>
                                <p:cTn id="75" presetID="53" presetClass="entr" presetSubtype="16" fill="hold" grpId="0" nodeType="withEffect">
                                  <p:stCondLst>
                                    <p:cond delay="1500"/>
                                  </p:stCondLst>
                                  <p:childTnLst>
                                    <p:set>
                                      <p:cBhvr>
                                        <p:cTn id="76" dur="1" fill="hold">
                                          <p:stCondLst>
                                            <p:cond delay="0"/>
                                          </p:stCondLst>
                                        </p:cTn>
                                        <p:tgtEl>
                                          <p:spTgt spid="18"/>
                                        </p:tgtEl>
                                        <p:attrNameLst>
                                          <p:attrName>style.visibility</p:attrName>
                                        </p:attrNameLst>
                                      </p:cBhvr>
                                      <p:to>
                                        <p:strVal val="visible"/>
                                      </p:to>
                                    </p:set>
                                    <p:anim calcmode="lin" valueType="num">
                                      <p:cBhvr>
                                        <p:cTn id="77" dur="500" fill="hold"/>
                                        <p:tgtEl>
                                          <p:spTgt spid="18"/>
                                        </p:tgtEl>
                                        <p:attrNameLst>
                                          <p:attrName>ppt_w</p:attrName>
                                        </p:attrNameLst>
                                      </p:cBhvr>
                                      <p:tavLst>
                                        <p:tav tm="0">
                                          <p:val>
                                            <p:fltVal val="0"/>
                                          </p:val>
                                        </p:tav>
                                        <p:tav tm="100000">
                                          <p:val>
                                            <p:strVal val="#ppt_w"/>
                                          </p:val>
                                        </p:tav>
                                      </p:tavLst>
                                    </p:anim>
                                    <p:anim calcmode="lin" valueType="num">
                                      <p:cBhvr>
                                        <p:cTn id="78" dur="500" fill="hold"/>
                                        <p:tgtEl>
                                          <p:spTgt spid="18"/>
                                        </p:tgtEl>
                                        <p:attrNameLst>
                                          <p:attrName>ppt_h</p:attrName>
                                        </p:attrNameLst>
                                      </p:cBhvr>
                                      <p:tavLst>
                                        <p:tav tm="0">
                                          <p:val>
                                            <p:fltVal val="0"/>
                                          </p:val>
                                        </p:tav>
                                        <p:tav tm="100000">
                                          <p:val>
                                            <p:strVal val="#ppt_h"/>
                                          </p:val>
                                        </p:tav>
                                      </p:tavLst>
                                    </p:anim>
                                    <p:animEffect transition="in" filter="fade">
                                      <p:cBhvr>
                                        <p:cTn id="79" dur="500"/>
                                        <p:tgtEl>
                                          <p:spTgt spid="18"/>
                                        </p:tgtEl>
                                      </p:cBhvr>
                                    </p:animEffect>
                                  </p:childTnLst>
                                </p:cTn>
                              </p:par>
                              <p:par>
                                <p:cTn id="80" presetID="53" presetClass="entr" presetSubtype="16" fill="hold" grpId="0" nodeType="withEffect">
                                  <p:stCondLst>
                                    <p:cond delay="1500"/>
                                  </p:stCondLst>
                                  <p:childTnLst>
                                    <p:set>
                                      <p:cBhvr>
                                        <p:cTn id="81" dur="1" fill="hold">
                                          <p:stCondLst>
                                            <p:cond delay="0"/>
                                          </p:stCondLst>
                                        </p:cTn>
                                        <p:tgtEl>
                                          <p:spTgt spid="19"/>
                                        </p:tgtEl>
                                        <p:attrNameLst>
                                          <p:attrName>style.visibility</p:attrName>
                                        </p:attrNameLst>
                                      </p:cBhvr>
                                      <p:to>
                                        <p:strVal val="visible"/>
                                      </p:to>
                                    </p:set>
                                    <p:anim calcmode="lin" valueType="num">
                                      <p:cBhvr>
                                        <p:cTn id="82" dur="500" fill="hold"/>
                                        <p:tgtEl>
                                          <p:spTgt spid="19"/>
                                        </p:tgtEl>
                                        <p:attrNameLst>
                                          <p:attrName>ppt_w</p:attrName>
                                        </p:attrNameLst>
                                      </p:cBhvr>
                                      <p:tavLst>
                                        <p:tav tm="0">
                                          <p:val>
                                            <p:fltVal val="0"/>
                                          </p:val>
                                        </p:tav>
                                        <p:tav tm="100000">
                                          <p:val>
                                            <p:strVal val="#ppt_w"/>
                                          </p:val>
                                        </p:tav>
                                      </p:tavLst>
                                    </p:anim>
                                    <p:anim calcmode="lin" valueType="num">
                                      <p:cBhvr>
                                        <p:cTn id="83" dur="500" fill="hold"/>
                                        <p:tgtEl>
                                          <p:spTgt spid="19"/>
                                        </p:tgtEl>
                                        <p:attrNameLst>
                                          <p:attrName>ppt_h</p:attrName>
                                        </p:attrNameLst>
                                      </p:cBhvr>
                                      <p:tavLst>
                                        <p:tav tm="0">
                                          <p:val>
                                            <p:fltVal val="0"/>
                                          </p:val>
                                        </p:tav>
                                        <p:tav tm="100000">
                                          <p:val>
                                            <p:strVal val="#ppt_h"/>
                                          </p:val>
                                        </p:tav>
                                      </p:tavLst>
                                    </p:anim>
                                    <p:animEffect transition="in" filter="fade">
                                      <p:cBhvr>
                                        <p:cTn id="84"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5" grpId="0" animBg="1"/>
      <p:bldP spid="10" grpId="0" animBg="1"/>
      <p:bldP spid="9" grpId="0" animBg="1"/>
      <p:bldP spid="8" grpId="0" animBg="1"/>
      <p:bldP spid="11" grpId="0" animBg="1"/>
      <p:bldP spid="13" grpId="0" animBg="1"/>
      <p:bldP spid="6" grpId="0"/>
      <p:bldP spid="7" grpId="0" animBg="1"/>
      <p:bldP spid="14" grpId="0"/>
      <p:bldP spid="15" grpId="0"/>
      <p:bldP spid="16" grpId="0" animBg="1"/>
      <p:bldP spid="17" grpId="0"/>
      <p:bldP spid="18" grpId="0"/>
      <p:bldP spid="1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0" y="0"/>
            <a:ext cx="12192000" cy="6858000"/>
          </a:xfrm>
          <a:prstGeom prst="rect">
            <a:avLst/>
          </a:prstGeom>
          <a:solidFill>
            <a:srgbClr val="0071BC"/>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a:xfrm>
            <a:off x="838200" y="365126"/>
            <a:ext cx="10515600" cy="693208"/>
          </a:xfrm>
        </p:spPr>
        <p:txBody>
          <a:bodyPr>
            <a:normAutofit/>
          </a:bodyPr>
          <a:lstStyle/>
          <a:p>
            <a:r>
              <a:rPr lang="de-DE" sz="3600" b="1" dirty="0">
                <a:solidFill>
                  <a:schemeClr val="bg1"/>
                </a:solidFill>
                <a:latin typeface="Arial" panose="020B0604020202020204" pitchFamily="34" charset="0"/>
                <a:cs typeface="Arial" panose="020B0604020202020204" pitchFamily="34" charset="0"/>
              </a:rPr>
              <a:t>Fallbeispiel 2: </a:t>
            </a:r>
            <a:r>
              <a:rPr lang="de-DE" sz="3600" b="1" dirty="0">
                <a:solidFill>
                  <a:schemeClr val="bg1"/>
                </a:solidFill>
                <a:effectLst/>
                <a:latin typeface="Arial" panose="020B0604020202020204" pitchFamily="34" charset="0"/>
                <a:cs typeface="Arial" panose="020B0604020202020204" pitchFamily="34" charset="0"/>
              </a:rPr>
              <a:t>Maria Wolf (59)</a:t>
            </a:r>
            <a:endParaRPr lang="de-DE" sz="3600" b="1" dirty="0">
              <a:solidFill>
                <a:schemeClr val="bg1"/>
              </a:solidFill>
              <a:latin typeface="Arial" panose="020B0604020202020204" pitchFamily="34" charset="0"/>
              <a:cs typeface="Arial" panose="020B0604020202020204" pitchFamily="34" charset="0"/>
            </a:endParaRPr>
          </a:p>
        </p:txBody>
      </p:sp>
      <p:sp>
        <p:nvSpPr>
          <p:cNvPr id="3" name="Textfeld 2"/>
          <p:cNvSpPr txBox="1"/>
          <p:nvPr/>
        </p:nvSpPr>
        <p:spPr>
          <a:xfrm>
            <a:off x="220134" y="2906934"/>
            <a:ext cx="12192000" cy="1754326"/>
          </a:xfrm>
          <a:prstGeom prst="rect">
            <a:avLst/>
          </a:prstGeom>
          <a:noFill/>
        </p:spPr>
        <p:txBody>
          <a:bodyPr wrap="square" rtlCol="0" anchor="ctr">
            <a:spAutoFit/>
          </a:bodyPr>
          <a:lstStyle/>
          <a:p>
            <a:pPr algn="ctr"/>
            <a:r>
              <a:rPr lang="de-DE" sz="5400" b="1" dirty="0">
                <a:solidFill>
                  <a:schemeClr val="bg1"/>
                </a:solidFill>
                <a:latin typeface="Arial" panose="020B0604020202020204" pitchFamily="34" charset="0"/>
                <a:cs typeface="Arial" panose="020B0604020202020204" pitchFamily="34" charset="0"/>
              </a:rPr>
              <a:t>HERZINSUFFIZIENZ </a:t>
            </a:r>
            <a:br>
              <a:rPr lang="de-DE" sz="5400" b="1" dirty="0">
                <a:solidFill>
                  <a:schemeClr val="bg1"/>
                </a:solidFill>
                <a:latin typeface="Arial" panose="020B0604020202020204" pitchFamily="34" charset="0"/>
                <a:cs typeface="Arial" panose="020B0604020202020204" pitchFamily="34" charset="0"/>
              </a:rPr>
            </a:br>
            <a:r>
              <a:rPr lang="de-DE" sz="5400" dirty="0">
                <a:solidFill>
                  <a:schemeClr val="bg1"/>
                </a:solidFill>
                <a:latin typeface="Arial" panose="020B0604020202020204" pitchFamily="34" charset="0"/>
                <a:cs typeface="Arial" panose="020B0604020202020204" pitchFamily="34" charset="0"/>
              </a:rPr>
              <a:t>(chronisch) </a:t>
            </a:r>
          </a:p>
        </p:txBody>
      </p:sp>
    </p:spTree>
    <p:extLst>
      <p:ext uri="{BB962C8B-B14F-4D97-AF65-F5344CB8AC3E}">
        <p14:creationId xmlns:p14="http://schemas.microsoft.com/office/powerpoint/2010/main" val="14160311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p:cNvSpPr txBox="1">
            <a:spLocks/>
          </p:cNvSpPr>
          <p:nvPr/>
        </p:nvSpPr>
        <p:spPr>
          <a:xfrm>
            <a:off x="838199" y="1347259"/>
            <a:ext cx="10515600" cy="69320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DE" sz="5400" b="1" dirty="0">
                <a:latin typeface="Arial" panose="020B0604020202020204" pitchFamily="34" charset="0"/>
                <a:cs typeface="Arial" panose="020B0604020202020204" pitchFamily="34" charset="0"/>
              </a:rPr>
              <a:t>Fallbeispiel 3: </a:t>
            </a:r>
            <a:br>
              <a:rPr lang="de-DE" sz="5400" b="1" dirty="0">
                <a:latin typeface="Arial" panose="020B0604020202020204" pitchFamily="34" charset="0"/>
                <a:cs typeface="Arial" panose="020B0604020202020204" pitchFamily="34" charset="0"/>
              </a:rPr>
            </a:br>
            <a:r>
              <a:rPr lang="de-DE" sz="5400" b="1" dirty="0">
                <a:latin typeface="Arial" panose="020B0604020202020204" pitchFamily="34" charset="0"/>
                <a:cs typeface="Arial" panose="020B0604020202020204" pitchFamily="34" charset="0"/>
              </a:rPr>
              <a:t>Werner Müller (49)</a:t>
            </a:r>
          </a:p>
        </p:txBody>
      </p:sp>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42992" y="2976875"/>
            <a:ext cx="3506015" cy="3601725"/>
          </a:xfrm>
          <a:prstGeom prst="rect">
            <a:avLst/>
          </a:prstGeom>
        </p:spPr>
      </p:pic>
    </p:spTree>
    <p:extLst>
      <p:ext uri="{BB962C8B-B14F-4D97-AF65-F5344CB8AC3E}">
        <p14:creationId xmlns:p14="http://schemas.microsoft.com/office/powerpoint/2010/main" val="147979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199" y="3495187"/>
            <a:ext cx="10515600" cy="1325563"/>
          </a:xfrm>
        </p:spPr>
        <p:txBody>
          <a:bodyPr>
            <a:noAutofit/>
          </a:bodyPr>
          <a:lstStyle/>
          <a:p>
            <a:pPr algn="ctr"/>
            <a:r>
              <a:rPr lang="de-DE" sz="5400" b="1" dirty="0">
                <a:solidFill>
                  <a:schemeClr val="accent6"/>
                </a:solidFill>
                <a:latin typeface="Arial" panose="020B0604020202020204" pitchFamily="34" charset="0"/>
                <a:cs typeface="Arial" panose="020B0604020202020204" pitchFamily="34" charset="0"/>
              </a:rPr>
              <a:t>1 Minute </a:t>
            </a:r>
            <a:br>
              <a:rPr lang="de-DE" sz="5400" b="1" dirty="0">
                <a:solidFill>
                  <a:schemeClr val="accent6"/>
                </a:solidFill>
                <a:latin typeface="Arial" panose="020B0604020202020204" pitchFamily="34" charset="0"/>
                <a:cs typeface="Arial" panose="020B0604020202020204" pitchFamily="34" charset="0"/>
              </a:rPr>
            </a:br>
            <a:br>
              <a:rPr lang="de-DE" sz="5400" b="1" dirty="0">
                <a:solidFill>
                  <a:schemeClr val="accent6"/>
                </a:solidFill>
                <a:latin typeface="Arial" panose="020B0604020202020204" pitchFamily="34" charset="0"/>
                <a:cs typeface="Arial" panose="020B0604020202020204" pitchFamily="34" charset="0"/>
              </a:rPr>
            </a:br>
            <a:br>
              <a:rPr lang="de-DE" sz="5400" dirty="0">
                <a:latin typeface="Arial" panose="020B0604020202020204" pitchFamily="34" charset="0"/>
                <a:cs typeface="Arial" panose="020B0604020202020204" pitchFamily="34" charset="0"/>
              </a:rPr>
            </a:br>
            <a:br>
              <a:rPr lang="de-DE" sz="5400" dirty="0">
                <a:latin typeface="Arial" panose="020B0604020202020204" pitchFamily="34" charset="0"/>
                <a:cs typeface="Arial" panose="020B0604020202020204" pitchFamily="34" charset="0"/>
              </a:rPr>
            </a:br>
            <a:r>
              <a:rPr lang="de-DE" sz="5400" dirty="0">
                <a:latin typeface="Arial" panose="020B0604020202020204" pitchFamily="34" charset="0"/>
                <a:cs typeface="Arial" panose="020B0604020202020204" pitchFamily="34" charset="0"/>
              </a:rPr>
              <a:t>Expertenberatung</a:t>
            </a:r>
          </a:p>
        </p:txBody>
      </p:sp>
      <p:sp>
        <p:nvSpPr>
          <p:cNvPr id="5" name="Rechteck 4"/>
          <p:cNvSpPr/>
          <p:nvPr/>
        </p:nvSpPr>
        <p:spPr>
          <a:xfrm>
            <a:off x="1699846" y="3640016"/>
            <a:ext cx="8784000" cy="1310054"/>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p:nvSpPr>
        <p:spPr>
          <a:xfrm>
            <a:off x="1699846" y="3640016"/>
            <a:ext cx="8792307" cy="13100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itel 1"/>
          <p:cNvSpPr txBox="1">
            <a:spLocks/>
          </p:cNvSpPr>
          <p:nvPr/>
        </p:nvSpPr>
        <p:spPr>
          <a:xfrm>
            <a:off x="838200" y="365126"/>
            <a:ext cx="10515600" cy="6932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600" b="1" dirty="0">
                <a:latin typeface="Arial" panose="020B0604020202020204" pitchFamily="34" charset="0"/>
                <a:cs typeface="Arial" panose="020B0604020202020204" pitchFamily="34" charset="0"/>
              </a:rPr>
              <a:t>Fallbeispiel 3: Werner Müller (49)</a:t>
            </a:r>
          </a:p>
        </p:txBody>
      </p:sp>
    </p:spTree>
    <p:extLst>
      <p:ext uri="{BB962C8B-B14F-4D97-AF65-F5344CB8AC3E}">
        <p14:creationId xmlns:p14="http://schemas.microsoft.com/office/powerpoint/2010/main" val="1733801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par>
                          <p:cTn id="15" fill="hold">
                            <p:stCondLst>
                              <p:cond delay="500"/>
                            </p:stCondLst>
                            <p:childTnLst>
                              <p:par>
                                <p:cTn id="16" presetID="22" presetClass="entr" presetSubtype="8" fill="hold" grpId="0" nodeType="afterEffect">
                                  <p:stCondLst>
                                    <p:cond delay="1500"/>
                                  </p:stCondLst>
                                  <p:childTnLst>
                                    <p:set>
                                      <p:cBhvr>
                                        <p:cTn id="17" dur="1" fill="hold">
                                          <p:stCondLst>
                                            <p:cond delay="0"/>
                                          </p:stCondLst>
                                        </p:cTn>
                                        <p:tgtEl>
                                          <p:spTgt spid="5"/>
                                        </p:tgtEl>
                                        <p:attrNameLst>
                                          <p:attrName>style.visibility</p:attrName>
                                        </p:attrNameLst>
                                      </p:cBhvr>
                                      <p:to>
                                        <p:strVal val="visible"/>
                                      </p:to>
                                    </p:set>
                                    <p:animEffect transition="in" filter="wipe(left)">
                                      <p:cBhvr>
                                        <p:cTn id="18" dur="60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4"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693208"/>
          </a:xfrm>
        </p:spPr>
        <p:txBody>
          <a:bodyPr>
            <a:normAutofit/>
          </a:bodyPr>
          <a:lstStyle/>
          <a:p>
            <a:r>
              <a:rPr lang="de-DE" sz="3600" b="1" dirty="0">
                <a:latin typeface="Arial" panose="020B0604020202020204" pitchFamily="34" charset="0"/>
                <a:cs typeface="Arial" panose="020B0604020202020204" pitchFamily="34" charset="0"/>
              </a:rPr>
              <a:t>Fallbeispiel 3: Werner Müller (49)</a:t>
            </a:r>
          </a:p>
        </p:txBody>
      </p:sp>
      <p:graphicFrame>
        <p:nvGraphicFramePr>
          <p:cNvPr id="4" name="Tabelle 3"/>
          <p:cNvGraphicFramePr>
            <a:graphicFrameLocks noGrp="1"/>
          </p:cNvGraphicFramePr>
          <p:nvPr>
            <p:extLst>
              <p:ext uri="{D42A27DB-BD31-4B8C-83A1-F6EECF244321}">
                <p14:modId xmlns:p14="http://schemas.microsoft.com/office/powerpoint/2010/main" val="2044769831"/>
              </p:ext>
            </p:extLst>
          </p:nvPr>
        </p:nvGraphicFramePr>
        <p:xfrm>
          <a:off x="838201" y="1058334"/>
          <a:ext cx="9048183" cy="5266500"/>
        </p:xfrm>
        <a:graphic>
          <a:graphicData uri="http://schemas.openxmlformats.org/drawingml/2006/table">
            <a:tbl>
              <a:tblPr firstRow="1" firstCol="1" bandRow="1">
                <a:tableStyleId>{2D5ABB26-0587-4C30-8999-92F81FD0307C}</a:tableStyleId>
              </a:tblPr>
              <a:tblGrid>
                <a:gridCol w="9048183">
                  <a:extLst>
                    <a:ext uri="{9D8B030D-6E8A-4147-A177-3AD203B41FA5}">
                      <a16:colId xmlns:a16="http://schemas.microsoft.com/office/drawing/2014/main" val="20000"/>
                    </a:ext>
                  </a:extLst>
                </a:gridCol>
              </a:tblGrid>
              <a:tr h="4056626">
                <a:tc>
                  <a:txBody>
                    <a:bodyPr/>
                    <a:lstStyle/>
                    <a:p>
                      <a:pPr algn="just">
                        <a:lnSpc>
                          <a:spcPct val="114000"/>
                        </a:lnSpc>
                        <a:spcAft>
                          <a:spcPts val="600"/>
                        </a:spcAft>
                      </a:pPr>
                      <a:r>
                        <a:rPr lang="de-DE" sz="1500" b="0" kern="1200" dirty="0">
                          <a:solidFill>
                            <a:schemeClr val="tx1"/>
                          </a:solidFill>
                          <a:effectLst/>
                          <a:latin typeface="Arial" panose="020B0604020202020204" pitchFamily="34" charset="0"/>
                          <a:ea typeface="+mn-ea"/>
                          <a:cs typeface="Arial" panose="020B0604020202020204" pitchFamily="34" charset="0"/>
                        </a:rPr>
                        <a:t>Fast wie jeden Sonntag verbringt das Ehepaar Müller auch diesen wieder gemeinsam auf der </a:t>
                      </a:r>
                      <a:r>
                        <a:rPr lang="de-DE" sz="1500" b="0" kern="1200" dirty="0" err="1">
                          <a:solidFill>
                            <a:schemeClr val="tx1"/>
                          </a:solidFill>
                          <a:effectLst/>
                          <a:latin typeface="Arial" panose="020B0604020202020204" pitchFamily="34" charset="0"/>
                          <a:ea typeface="+mn-ea"/>
                          <a:cs typeface="Arial" panose="020B0604020202020204" pitchFamily="34" charset="0"/>
                        </a:rPr>
                        <a:t>Kart</a:t>
                      </a:r>
                      <a:r>
                        <a:rPr lang="de-DE" sz="1500" b="0" kern="1200" dirty="0">
                          <a:solidFill>
                            <a:schemeClr val="tx1"/>
                          </a:solidFill>
                          <a:effectLst/>
                          <a:latin typeface="Arial" panose="020B0604020202020204" pitchFamily="34" charset="0"/>
                          <a:ea typeface="+mn-ea"/>
                          <a:cs typeface="Arial" panose="020B0604020202020204" pitchFamily="34" charset="0"/>
                        </a:rPr>
                        <a:t>-Bahn. Seit nahezu 15 Jahren verfolgen die beiden, wie ihr Sohn seine Runden zieht und einen Sieg nach dem anderen einfährt. Während die beiden gerne auf der </a:t>
                      </a:r>
                      <a:r>
                        <a:rPr lang="de-DE" sz="1500" b="0" kern="1200" dirty="0" err="1">
                          <a:solidFill>
                            <a:schemeClr val="tx1"/>
                          </a:solidFill>
                          <a:effectLst/>
                          <a:latin typeface="Arial" panose="020B0604020202020204" pitchFamily="34" charset="0"/>
                          <a:ea typeface="+mn-ea"/>
                          <a:cs typeface="Arial" panose="020B0604020202020204" pitchFamily="34" charset="0"/>
                        </a:rPr>
                        <a:t>Kart</a:t>
                      </a:r>
                      <a:r>
                        <a:rPr lang="de-DE" sz="1500" b="0" kern="1200" dirty="0">
                          <a:solidFill>
                            <a:schemeClr val="tx1"/>
                          </a:solidFill>
                          <a:effectLst/>
                          <a:latin typeface="Arial" panose="020B0604020202020204" pitchFamily="34" charset="0"/>
                          <a:ea typeface="+mn-ea"/>
                          <a:cs typeface="Arial" panose="020B0604020202020204" pitchFamily="34" charset="0"/>
                        </a:rPr>
                        <a:t>-Bahn sind, stört seine Frau immer wieder, dass Werner die Finger nicht von den Zigaretten lassen kann. Auch seine Ärztin hat ihm schon häufiger geraten, damit aufzuhören. Dabei hat er seinen Konsum doch schon stark eingeschränkt und raucht jetzt nur noch eine halbe Schachtel Zigaretten am Tag, naja, manchmal auch ein bisschen mehr. Dies bringt jedoch auch sein Job als Fernfahrer mit sich. Die ständige Aufregung am Steuer über die anderen Autofahrer; da beruhigt sich Werner häufiger mit einer Zigarette. Oder aber mit Essen. Natürlich würde Sport ihm und seinem starken Übergewicht sehr gut tun, aber wie soll er das mit diesem Job schaffen? </a:t>
                      </a:r>
                    </a:p>
                    <a:p>
                      <a:pPr algn="just">
                        <a:lnSpc>
                          <a:spcPct val="114000"/>
                        </a:lnSpc>
                      </a:pPr>
                      <a:r>
                        <a:rPr lang="de-DE" sz="1500" b="0" kern="1200" dirty="0">
                          <a:solidFill>
                            <a:schemeClr val="tx1"/>
                          </a:solidFill>
                          <a:effectLst/>
                          <a:latin typeface="Arial" panose="020B0604020202020204" pitchFamily="34" charset="0"/>
                          <a:ea typeface="+mn-ea"/>
                          <a:cs typeface="Arial" panose="020B0604020202020204" pitchFamily="34" charset="0"/>
                        </a:rPr>
                        <a:t>Sein Sohn fährt auf die Ziellinie zu und liefert sich einen starken Endspurt mit einem seiner stärksten Konkurrenten. Und – er schafft es und überquert als Erster die Ziellinie. Werner und seine Frau jubeln und schwenken die Siegerfahne des Vereins. Dabei spürt Werner plötzlich einen stechenden Schmerz im Rücken, direkt zwischen den Schulterblättern und in seinem linken Arm. Er lässt sich nichts anmerken, das liegt wahrscheinlich am Fahne schwenken, denkt er. Jedoch fällt ihm auch das Atmen etwas schwer und plötzlich beginnt er ein wenig zu schwitzen. Bestimmt, so meint er, kommt das von der Aufregung. Auch als Familie Müller glücklich zu Hause eingekehrt ist, lassen die Schmerzen nicht nach und verschlimmern sich sogar. Und nicht nur das – sie haben sich auch bis hinters Brustbein ausgeweitet. Werner nimmt eine Schmerztabelle in der Hoffnung, dass er früh einschlafen kann und die Beschwerden am nächsten Tag weg sind. Jedoch kann er in dieser Nacht trotz der Schmerzmittel nicht schlafen. Seine Frau ist sehr beunruhigt, als sie Werners Schmerzen bemerkt und ruft, trotz seines Protests, den Notarzt.</a:t>
                      </a:r>
                      <a:endParaRPr lang="de-DE" sz="1500" b="0" dirty="0">
                        <a:effectLst/>
                        <a:latin typeface="Arial" panose="020B0604020202020204" pitchFamily="34" charset="0"/>
                        <a:ea typeface="Calibri" panose="020F0502020204030204" pitchFamily="34" charset="0"/>
                        <a:cs typeface="Arial" panose="020B0604020202020204" pitchFamily="34" charset="0"/>
                      </a:endParaRPr>
                    </a:p>
                  </a:txBody>
                  <a:tcPr marL="62410" marR="62410"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164442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hteckige Legende 16"/>
          <p:cNvSpPr/>
          <p:nvPr/>
        </p:nvSpPr>
        <p:spPr>
          <a:xfrm>
            <a:off x="3828809" y="1864041"/>
            <a:ext cx="1051010" cy="262122"/>
          </a:xfrm>
          <a:prstGeom prst="wedgeRectCallout">
            <a:avLst>
              <a:gd name="adj1" fmla="val 544083"/>
              <a:gd name="adj2" fmla="val -11513"/>
            </a:avLst>
          </a:prstGeom>
          <a:solidFill>
            <a:srgbClr val="FF61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1" name="Rechteckige Legende 20"/>
          <p:cNvSpPr/>
          <p:nvPr/>
        </p:nvSpPr>
        <p:spPr>
          <a:xfrm>
            <a:off x="878688" y="5304699"/>
            <a:ext cx="461225" cy="299429"/>
          </a:xfrm>
          <a:prstGeom prst="wedgeRectCallout">
            <a:avLst>
              <a:gd name="adj1" fmla="val 19279"/>
              <a:gd name="adj2" fmla="val 21554"/>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accent2"/>
              </a:solidFill>
            </a:endParaRPr>
          </a:p>
        </p:txBody>
      </p:sp>
      <p:sp>
        <p:nvSpPr>
          <p:cNvPr id="16" name="Rechteckige Legende 15"/>
          <p:cNvSpPr/>
          <p:nvPr/>
        </p:nvSpPr>
        <p:spPr>
          <a:xfrm>
            <a:off x="7797008" y="5273996"/>
            <a:ext cx="2089375" cy="307610"/>
          </a:xfrm>
          <a:prstGeom prst="wedgeRectCallout">
            <a:avLst>
              <a:gd name="adj1" fmla="val 60776"/>
              <a:gd name="adj2" fmla="val -23398"/>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accent2"/>
              </a:solidFill>
            </a:endParaRPr>
          </a:p>
        </p:txBody>
      </p:sp>
      <p:sp>
        <p:nvSpPr>
          <p:cNvPr id="15" name="Rechteckige Legende 14"/>
          <p:cNvSpPr/>
          <p:nvPr/>
        </p:nvSpPr>
        <p:spPr>
          <a:xfrm>
            <a:off x="5446084" y="4816143"/>
            <a:ext cx="999984" cy="252083"/>
          </a:xfrm>
          <a:prstGeom prst="wedgeRectCallout">
            <a:avLst>
              <a:gd name="adj1" fmla="val 417396"/>
              <a:gd name="adj2" fmla="val -17653"/>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accent2"/>
              </a:solidFill>
            </a:endParaRPr>
          </a:p>
        </p:txBody>
      </p:sp>
      <p:sp>
        <p:nvSpPr>
          <p:cNvPr id="14" name="Rechteckige Legende 13"/>
          <p:cNvSpPr/>
          <p:nvPr/>
        </p:nvSpPr>
        <p:spPr>
          <a:xfrm>
            <a:off x="878688" y="4818478"/>
            <a:ext cx="1339411" cy="249748"/>
          </a:xfrm>
          <a:prstGeom prst="wedgeRectCallout">
            <a:avLst>
              <a:gd name="adj1" fmla="val 47400"/>
              <a:gd name="adj2" fmla="val 16205"/>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accent2"/>
              </a:solidFill>
            </a:endParaRPr>
          </a:p>
        </p:txBody>
      </p:sp>
      <p:sp>
        <p:nvSpPr>
          <p:cNvPr id="13" name="Rechteckige Legende 12"/>
          <p:cNvSpPr/>
          <p:nvPr/>
        </p:nvSpPr>
        <p:spPr>
          <a:xfrm>
            <a:off x="9154548" y="4528501"/>
            <a:ext cx="743741" cy="289977"/>
          </a:xfrm>
          <a:prstGeom prst="wedgeRectCallout">
            <a:avLst>
              <a:gd name="adj1" fmla="val 74553"/>
              <a:gd name="adj2" fmla="val 42953"/>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accent2"/>
              </a:solidFill>
            </a:endParaRPr>
          </a:p>
        </p:txBody>
      </p:sp>
      <p:sp>
        <p:nvSpPr>
          <p:cNvPr id="11" name="Rechteckige Legende 10"/>
          <p:cNvSpPr/>
          <p:nvPr/>
        </p:nvSpPr>
        <p:spPr>
          <a:xfrm>
            <a:off x="825503" y="4265023"/>
            <a:ext cx="1191173" cy="272729"/>
          </a:xfrm>
          <a:prstGeom prst="wedgeRectCallout">
            <a:avLst>
              <a:gd name="adj1" fmla="val 47400"/>
              <a:gd name="adj2" fmla="val 16205"/>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accent2"/>
              </a:solidFill>
            </a:endParaRPr>
          </a:p>
        </p:txBody>
      </p:sp>
      <p:sp>
        <p:nvSpPr>
          <p:cNvPr id="20" name="Rechteck 19"/>
          <p:cNvSpPr/>
          <p:nvPr/>
        </p:nvSpPr>
        <p:spPr>
          <a:xfrm>
            <a:off x="9972942" y="2750971"/>
            <a:ext cx="1532768" cy="835613"/>
          </a:xfrm>
          <a:prstGeom prst="rect">
            <a:avLst/>
          </a:prstGeom>
        </p:spPr>
        <p:txBody>
          <a:bodyPr wrap="square">
            <a:spAutoFit/>
          </a:bodyPr>
          <a:lstStyle/>
          <a:p>
            <a:pPr marL="114300">
              <a:lnSpc>
                <a:spcPct val="115000"/>
              </a:lnSpc>
              <a:spcBef>
                <a:spcPts val="1800"/>
              </a:spcBef>
              <a:spcAft>
                <a:spcPts val="0"/>
              </a:spcAft>
            </a:pPr>
            <a:r>
              <a:rPr lang="de-DE" sz="1400" b="1" dirty="0">
                <a:solidFill>
                  <a:srgbClr val="FF6161"/>
                </a:solidFill>
                <a:latin typeface="Arial" panose="020B0604020202020204" pitchFamily="34" charset="0"/>
                <a:cs typeface="Arial" panose="020B0604020202020204" pitchFamily="34" charset="0"/>
              </a:rPr>
              <a:t>Übergewicht; wenig Bewegung</a:t>
            </a:r>
            <a:endParaRPr lang="de-DE" sz="1400" b="1" dirty="0">
              <a:solidFill>
                <a:srgbClr val="FF6161"/>
              </a:solidFill>
              <a:effectLst/>
              <a:latin typeface="Arial" panose="020B0604020202020204" pitchFamily="34" charset="0"/>
              <a:cs typeface="Arial" panose="020B0604020202020204" pitchFamily="34" charset="0"/>
            </a:endParaRPr>
          </a:p>
        </p:txBody>
      </p:sp>
      <p:sp>
        <p:nvSpPr>
          <p:cNvPr id="18" name="Rechteckige Legende 17"/>
          <p:cNvSpPr/>
          <p:nvPr/>
        </p:nvSpPr>
        <p:spPr>
          <a:xfrm>
            <a:off x="2808642" y="3140074"/>
            <a:ext cx="1908214" cy="265958"/>
          </a:xfrm>
          <a:prstGeom prst="wedgeRectCallout">
            <a:avLst>
              <a:gd name="adj1" fmla="val 332261"/>
              <a:gd name="adj2" fmla="val -64754"/>
            </a:avLst>
          </a:prstGeom>
          <a:solidFill>
            <a:srgbClr val="FF61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ige Legende 18"/>
          <p:cNvSpPr/>
          <p:nvPr/>
        </p:nvSpPr>
        <p:spPr>
          <a:xfrm>
            <a:off x="5362291" y="2646240"/>
            <a:ext cx="1871427" cy="238138"/>
          </a:xfrm>
          <a:prstGeom prst="wedgeRectCallout">
            <a:avLst>
              <a:gd name="adj1" fmla="val 202316"/>
              <a:gd name="adj2" fmla="val -66060"/>
            </a:avLst>
          </a:prstGeom>
          <a:solidFill>
            <a:srgbClr val="FF61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ige Legende 5"/>
          <p:cNvSpPr/>
          <p:nvPr/>
        </p:nvSpPr>
        <p:spPr>
          <a:xfrm>
            <a:off x="2123343" y="2365162"/>
            <a:ext cx="2475817" cy="281078"/>
          </a:xfrm>
          <a:prstGeom prst="wedgeRectCallout">
            <a:avLst>
              <a:gd name="adj1" fmla="val 270640"/>
              <a:gd name="adj2" fmla="val -158889"/>
            </a:avLst>
          </a:prstGeom>
          <a:solidFill>
            <a:srgbClr val="FF61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Rechteckige Legende 4"/>
          <p:cNvSpPr/>
          <p:nvPr/>
        </p:nvSpPr>
        <p:spPr>
          <a:xfrm>
            <a:off x="7872272" y="3974279"/>
            <a:ext cx="2014112" cy="289599"/>
          </a:xfrm>
          <a:prstGeom prst="wedgeRectCallout">
            <a:avLst>
              <a:gd name="adj1" fmla="val 60253"/>
              <a:gd name="adj2" fmla="val -89679"/>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accent2"/>
              </a:solidFill>
            </a:endParaRPr>
          </a:p>
        </p:txBody>
      </p:sp>
      <p:sp>
        <p:nvSpPr>
          <p:cNvPr id="12" name="Rechteckige Legende 11"/>
          <p:cNvSpPr/>
          <p:nvPr/>
        </p:nvSpPr>
        <p:spPr>
          <a:xfrm>
            <a:off x="7269932" y="5068226"/>
            <a:ext cx="2616451" cy="263632"/>
          </a:xfrm>
          <a:prstGeom prst="wedgeRectCallout">
            <a:avLst>
              <a:gd name="adj1" fmla="val 31237"/>
              <a:gd name="adj2" fmla="val -13219"/>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accent2"/>
              </a:solidFill>
            </a:endParaRPr>
          </a:p>
        </p:txBody>
      </p:sp>
      <p:sp>
        <p:nvSpPr>
          <p:cNvPr id="2" name="Titel 1"/>
          <p:cNvSpPr>
            <a:spLocks noGrp="1"/>
          </p:cNvSpPr>
          <p:nvPr>
            <p:ph type="title"/>
          </p:nvPr>
        </p:nvSpPr>
        <p:spPr>
          <a:xfrm>
            <a:off x="838200" y="365126"/>
            <a:ext cx="10515600" cy="693208"/>
          </a:xfrm>
        </p:spPr>
        <p:txBody>
          <a:bodyPr>
            <a:normAutofit/>
          </a:bodyPr>
          <a:lstStyle/>
          <a:p>
            <a:r>
              <a:rPr lang="de-DE" sz="3600" b="1" dirty="0">
                <a:latin typeface="Arial" panose="020B0604020202020204" pitchFamily="34" charset="0"/>
                <a:cs typeface="Arial" panose="020B0604020202020204" pitchFamily="34" charset="0"/>
              </a:rPr>
              <a:t>Fallbeispiel 3: Werner Müller (49)</a:t>
            </a:r>
          </a:p>
        </p:txBody>
      </p:sp>
      <p:sp>
        <p:nvSpPr>
          <p:cNvPr id="7" name="Rechteck 6"/>
          <p:cNvSpPr/>
          <p:nvPr/>
        </p:nvSpPr>
        <p:spPr>
          <a:xfrm rot="16200000">
            <a:off x="10481826" y="2243581"/>
            <a:ext cx="2560978" cy="340093"/>
          </a:xfrm>
          <a:prstGeom prst="rect">
            <a:avLst/>
          </a:prstGeom>
          <a:ln>
            <a:solidFill>
              <a:schemeClr val="bg1">
                <a:lumMod val="50000"/>
              </a:schemeClr>
            </a:solidFill>
          </a:ln>
        </p:spPr>
        <p:txBody>
          <a:bodyPr wrap="square">
            <a:spAutoFit/>
          </a:bodyPr>
          <a:lstStyle/>
          <a:p>
            <a:pPr marL="114300">
              <a:lnSpc>
                <a:spcPct val="115000"/>
              </a:lnSpc>
              <a:spcBef>
                <a:spcPts val="1800"/>
              </a:spcBef>
              <a:spcAft>
                <a:spcPts val="0"/>
              </a:spcAft>
            </a:pPr>
            <a:r>
              <a:rPr lang="de-DE" sz="1400" b="1" dirty="0">
                <a:solidFill>
                  <a:srgbClr val="FF6161"/>
                </a:solidFill>
                <a:latin typeface="Arial" panose="020B0604020202020204" pitchFamily="34" charset="0"/>
                <a:cs typeface="Arial" panose="020B0604020202020204" pitchFamily="34" charset="0"/>
              </a:rPr>
              <a:t>Allgemeine Risikofaktoren</a:t>
            </a:r>
            <a:endParaRPr lang="de-DE" sz="1400" b="1" dirty="0">
              <a:solidFill>
                <a:srgbClr val="FF6161"/>
              </a:solidFill>
              <a:effectLst/>
              <a:latin typeface="Arial" panose="020B0604020202020204" pitchFamily="34" charset="0"/>
              <a:cs typeface="Arial" panose="020B0604020202020204" pitchFamily="34" charset="0"/>
            </a:endParaRPr>
          </a:p>
        </p:txBody>
      </p:sp>
      <p:sp>
        <p:nvSpPr>
          <p:cNvPr id="8" name="Rechteck 7"/>
          <p:cNvSpPr/>
          <p:nvPr/>
        </p:nvSpPr>
        <p:spPr>
          <a:xfrm rot="16200000">
            <a:off x="10656203" y="4688606"/>
            <a:ext cx="2186828" cy="340093"/>
          </a:xfrm>
          <a:prstGeom prst="rect">
            <a:avLst/>
          </a:prstGeom>
          <a:ln>
            <a:solidFill>
              <a:schemeClr val="bg1">
                <a:lumMod val="50000"/>
              </a:schemeClr>
            </a:solidFill>
          </a:ln>
        </p:spPr>
        <p:txBody>
          <a:bodyPr wrap="square">
            <a:spAutoFit/>
          </a:bodyPr>
          <a:lstStyle/>
          <a:p>
            <a:pPr marL="114300" algn="ctr">
              <a:lnSpc>
                <a:spcPct val="115000"/>
              </a:lnSpc>
              <a:spcBef>
                <a:spcPts val="1800"/>
              </a:spcBef>
              <a:spcAft>
                <a:spcPts val="0"/>
              </a:spcAft>
            </a:pPr>
            <a:r>
              <a:rPr lang="de-DE" sz="1400" b="1" dirty="0">
                <a:solidFill>
                  <a:srgbClr val="CC0000"/>
                </a:solidFill>
                <a:latin typeface="Arial" panose="020B0604020202020204" pitchFamily="34" charset="0"/>
                <a:cs typeface="Arial" panose="020B0604020202020204" pitchFamily="34" charset="0"/>
              </a:rPr>
              <a:t>Symptome</a:t>
            </a:r>
            <a:endParaRPr lang="de-DE" sz="1400" b="1" dirty="0">
              <a:solidFill>
                <a:srgbClr val="CC0000"/>
              </a:solidFill>
              <a:effectLst/>
              <a:latin typeface="Arial" panose="020B0604020202020204" pitchFamily="34" charset="0"/>
              <a:cs typeface="Arial" panose="020B0604020202020204" pitchFamily="34" charset="0"/>
            </a:endParaRPr>
          </a:p>
        </p:txBody>
      </p:sp>
      <p:sp>
        <p:nvSpPr>
          <p:cNvPr id="9" name="Rechteck 8"/>
          <p:cNvSpPr/>
          <p:nvPr/>
        </p:nvSpPr>
        <p:spPr>
          <a:xfrm>
            <a:off x="9973732" y="1805114"/>
            <a:ext cx="1668583" cy="587853"/>
          </a:xfrm>
          <a:prstGeom prst="rect">
            <a:avLst/>
          </a:prstGeom>
        </p:spPr>
        <p:txBody>
          <a:bodyPr wrap="square">
            <a:spAutoFit/>
          </a:bodyPr>
          <a:lstStyle/>
          <a:p>
            <a:pPr marL="114300">
              <a:lnSpc>
                <a:spcPct val="115000"/>
              </a:lnSpc>
              <a:spcBef>
                <a:spcPts val="1800"/>
              </a:spcBef>
              <a:spcAft>
                <a:spcPts val="0"/>
              </a:spcAft>
            </a:pPr>
            <a:r>
              <a:rPr lang="de-DE" sz="1400" b="1" dirty="0">
                <a:solidFill>
                  <a:srgbClr val="FF6161"/>
                </a:solidFill>
                <a:latin typeface="Arial" panose="020B0604020202020204" pitchFamily="34" charset="0"/>
                <a:cs typeface="Arial" panose="020B0604020202020204" pitchFamily="34" charset="0"/>
              </a:rPr>
              <a:t>Jahrelanges Rauchen</a:t>
            </a:r>
            <a:endParaRPr lang="de-DE" sz="1400" b="1" dirty="0">
              <a:solidFill>
                <a:srgbClr val="FF6161"/>
              </a:solidFill>
              <a:effectLst/>
              <a:latin typeface="Arial" panose="020B0604020202020204" pitchFamily="34" charset="0"/>
              <a:cs typeface="Arial" panose="020B0604020202020204" pitchFamily="34" charset="0"/>
            </a:endParaRPr>
          </a:p>
        </p:txBody>
      </p:sp>
      <p:sp>
        <p:nvSpPr>
          <p:cNvPr id="10" name="Rechteck 9"/>
          <p:cNvSpPr/>
          <p:nvPr/>
        </p:nvSpPr>
        <p:spPr>
          <a:xfrm>
            <a:off x="9961034" y="3678257"/>
            <a:ext cx="1618536" cy="1083374"/>
          </a:xfrm>
          <a:prstGeom prst="rect">
            <a:avLst/>
          </a:prstGeom>
        </p:spPr>
        <p:txBody>
          <a:bodyPr wrap="square">
            <a:spAutoFit/>
          </a:bodyPr>
          <a:lstStyle/>
          <a:p>
            <a:pPr marL="114300">
              <a:lnSpc>
                <a:spcPct val="115000"/>
              </a:lnSpc>
              <a:spcBef>
                <a:spcPts val="1800"/>
              </a:spcBef>
              <a:spcAft>
                <a:spcPts val="0"/>
              </a:spcAft>
            </a:pPr>
            <a:r>
              <a:rPr lang="de-DE" sz="1400" b="1" dirty="0">
                <a:solidFill>
                  <a:srgbClr val="CC0000"/>
                </a:solidFill>
                <a:latin typeface="Arial" panose="020B0604020202020204" pitchFamily="34" charset="0"/>
                <a:cs typeface="Arial" panose="020B0604020202020204" pitchFamily="34" charset="0"/>
              </a:rPr>
              <a:t>Plötzliche, starke Schmer-</a:t>
            </a:r>
            <a:r>
              <a:rPr lang="de-DE" sz="1400" b="1" dirty="0" err="1">
                <a:solidFill>
                  <a:srgbClr val="CC0000"/>
                </a:solidFill>
                <a:latin typeface="Arial" panose="020B0604020202020204" pitchFamily="34" charset="0"/>
                <a:cs typeface="Arial" panose="020B0604020202020204" pitchFamily="34" charset="0"/>
              </a:rPr>
              <a:t>zen</a:t>
            </a:r>
            <a:r>
              <a:rPr lang="de-DE" sz="1400" b="1" dirty="0">
                <a:solidFill>
                  <a:srgbClr val="CC0000"/>
                </a:solidFill>
                <a:latin typeface="Arial" panose="020B0604020202020204" pitchFamily="34" charset="0"/>
                <a:cs typeface="Arial" panose="020B0604020202020204" pitchFamily="34" charset="0"/>
              </a:rPr>
              <a:t> bis in den Arm</a:t>
            </a:r>
            <a:endParaRPr lang="de-DE" sz="1400" b="1" dirty="0">
              <a:solidFill>
                <a:srgbClr val="CC0000"/>
              </a:solidFill>
              <a:effectLst/>
              <a:latin typeface="Arial" panose="020B0604020202020204" pitchFamily="34" charset="0"/>
              <a:cs typeface="Arial" panose="020B0604020202020204" pitchFamily="34" charset="0"/>
            </a:endParaRPr>
          </a:p>
        </p:txBody>
      </p:sp>
      <p:sp>
        <p:nvSpPr>
          <p:cNvPr id="22" name="Rechteck 21"/>
          <p:cNvSpPr/>
          <p:nvPr/>
        </p:nvSpPr>
        <p:spPr>
          <a:xfrm>
            <a:off x="10023779" y="4708217"/>
            <a:ext cx="1618536" cy="1331134"/>
          </a:xfrm>
          <a:prstGeom prst="rect">
            <a:avLst/>
          </a:prstGeom>
        </p:spPr>
        <p:txBody>
          <a:bodyPr wrap="square">
            <a:spAutoFit/>
          </a:bodyPr>
          <a:lstStyle/>
          <a:p>
            <a:pPr marL="114300">
              <a:lnSpc>
                <a:spcPct val="115000"/>
              </a:lnSpc>
              <a:spcBef>
                <a:spcPts val="1800"/>
              </a:spcBef>
              <a:spcAft>
                <a:spcPts val="0"/>
              </a:spcAft>
            </a:pPr>
            <a:r>
              <a:rPr lang="de-DE" sz="1400" b="1" dirty="0">
                <a:solidFill>
                  <a:srgbClr val="CC0000"/>
                </a:solidFill>
                <a:latin typeface="Arial" panose="020B0604020202020204" pitchFamily="34" charset="0"/>
                <a:cs typeface="Arial" panose="020B0604020202020204" pitchFamily="34" charset="0"/>
              </a:rPr>
              <a:t>Atemnot, Kalt-</a:t>
            </a:r>
            <a:r>
              <a:rPr lang="de-DE" sz="1400" b="1" dirty="0" err="1">
                <a:solidFill>
                  <a:srgbClr val="CC0000"/>
                </a:solidFill>
                <a:latin typeface="Arial" panose="020B0604020202020204" pitchFamily="34" charset="0"/>
                <a:cs typeface="Arial" panose="020B0604020202020204" pitchFamily="34" charset="0"/>
              </a:rPr>
              <a:t>schweißigkeit</a:t>
            </a:r>
            <a:r>
              <a:rPr lang="de-DE" sz="1400" b="1" dirty="0">
                <a:solidFill>
                  <a:srgbClr val="CC0000"/>
                </a:solidFill>
                <a:latin typeface="Arial" panose="020B0604020202020204" pitchFamily="34" charset="0"/>
                <a:cs typeface="Arial" panose="020B0604020202020204" pitchFamily="34" charset="0"/>
              </a:rPr>
              <a:t>, andauernder Schmerz, bes. Brustschmerz</a:t>
            </a:r>
            <a:endParaRPr lang="de-DE" sz="1400" b="1" dirty="0">
              <a:solidFill>
                <a:srgbClr val="CC0000"/>
              </a:solidFill>
              <a:effectLst/>
              <a:latin typeface="Arial" panose="020B0604020202020204" pitchFamily="34" charset="0"/>
              <a:cs typeface="Arial" panose="020B0604020202020204" pitchFamily="34" charset="0"/>
            </a:endParaRPr>
          </a:p>
        </p:txBody>
      </p:sp>
      <p:sp>
        <p:nvSpPr>
          <p:cNvPr id="24" name="Rechteck 23"/>
          <p:cNvSpPr/>
          <p:nvPr/>
        </p:nvSpPr>
        <p:spPr>
          <a:xfrm>
            <a:off x="9973732" y="2425216"/>
            <a:ext cx="1668583" cy="340093"/>
          </a:xfrm>
          <a:prstGeom prst="rect">
            <a:avLst/>
          </a:prstGeom>
        </p:spPr>
        <p:txBody>
          <a:bodyPr wrap="square">
            <a:spAutoFit/>
          </a:bodyPr>
          <a:lstStyle/>
          <a:p>
            <a:pPr marL="114300">
              <a:lnSpc>
                <a:spcPct val="115000"/>
              </a:lnSpc>
              <a:spcBef>
                <a:spcPts val="1800"/>
              </a:spcBef>
              <a:spcAft>
                <a:spcPts val="0"/>
              </a:spcAft>
            </a:pPr>
            <a:r>
              <a:rPr lang="de-DE" sz="1400" b="1" dirty="0">
                <a:solidFill>
                  <a:srgbClr val="FF6161"/>
                </a:solidFill>
                <a:latin typeface="Arial" panose="020B0604020202020204" pitchFamily="34" charset="0"/>
                <a:cs typeface="Arial" panose="020B0604020202020204" pitchFamily="34" charset="0"/>
              </a:rPr>
              <a:t>Stress</a:t>
            </a:r>
            <a:endParaRPr lang="de-DE" sz="1400" b="1" dirty="0">
              <a:solidFill>
                <a:srgbClr val="FF6161"/>
              </a:solidFill>
              <a:effectLst/>
              <a:latin typeface="Arial" panose="020B0604020202020204" pitchFamily="34" charset="0"/>
              <a:cs typeface="Arial" panose="020B0604020202020204" pitchFamily="34" charset="0"/>
            </a:endParaRPr>
          </a:p>
        </p:txBody>
      </p:sp>
      <p:sp>
        <p:nvSpPr>
          <p:cNvPr id="25" name="Rechteckige Legende 24"/>
          <p:cNvSpPr/>
          <p:nvPr/>
        </p:nvSpPr>
        <p:spPr>
          <a:xfrm>
            <a:off x="5785164" y="4263878"/>
            <a:ext cx="2267205" cy="262666"/>
          </a:xfrm>
          <a:prstGeom prst="wedgeRectCallout">
            <a:avLst>
              <a:gd name="adj1" fmla="val 21961"/>
              <a:gd name="adj2" fmla="val -41424"/>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accent2"/>
              </a:solidFill>
            </a:endParaRPr>
          </a:p>
        </p:txBody>
      </p:sp>
      <p:graphicFrame>
        <p:nvGraphicFramePr>
          <p:cNvPr id="23" name="Tabelle 22"/>
          <p:cNvGraphicFramePr>
            <a:graphicFrameLocks noGrp="1"/>
          </p:cNvGraphicFramePr>
          <p:nvPr>
            <p:extLst>
              <p:ext uri="{D42A27DB-BD31-4B8C-83A1-F6EECF244321}">
                <p14:modId xmlns:p14="http://schemas.microsoft.com/office/powerpoint/2010/main" val="26456018"/>
              </p:ext>
            </p:extLst>
          </p:nvPr>
        </p:nvGraphicFramePr>
        <p:xfrm>
          <a:off x="838201" y="1058334"/>
          <a:ext cx="9048183" cy="5527104"/>
        </p:xfrm>
        <a:graphic>
          <a:graphicData uri="http://schemas.openxmlformats.org/drawingml/2006/table">
            <a:tbl>
              <a:tblPr firstRow="1" firstCol="1" bandRow="1">
                <a:tableStyleId>{2D5ABB26-0587-4C30-8999-92F81FD0307C}</a:tableStyleId>
              </a:tblPr>
              <a:tblGrid>
                <a:gridCol w="9048183">
                  <a:extLst>
                    <a:ext uri="{9D8B030D-6E8A-4147-A177-3AD203B41FA5}">
                      <a16:colId xmlns:a16="http://schemas.microsoft.com/office/drawing/2014/main" val="20000"/>
                    </a:ext>
                  </a:extLst>
                </a:gridCol>
              </a:tblGrid>
              <a:tr h="4056626">
                <a:tc>
                  <a:txBody>
                    <a:bodyPr/>
                    <a:lstStyle/>
                    <a:p>
                      <a:pPr algn="just">
                        <a:lnSpc>
                          <a:spcPct val="114000"/>
                        </a:lnSpc>
                        <a:spcAft>
                          <a:spcPts val="600"/>
                        </a:spcAft>
                      </a:pPr>
                      <a:r>
                        <a:rPr lang="de-DE" sz="1500" kern="1200" dirty="0">
                          <a:solidFill>
                            <a:schemeClr val="tx1"/>
                          </a:solidFill>
                          <a:effectLst/>
                          <a:latin typeface="Arial" panose="020B0604020202020204" pitchFamily="34" charset="0"/>
                          <a:ea typeface="+mn-ea"/>
                          <a:cs typeface="Arial" panose="020B0604020202020204" pitchFamily="34" charset="0"/>
                        </a:rPr>
                        <a:t>Fast wie jeden Sonntag verbringt das Ehepaar Müller auch diesen wieder gemeinsam auf der </a:t>
                      </a:r>
                      <a:r>
                        <a:rPr lang="de-DE" sz="1500" kern="1200" dirty="0" err="1">
                          <a:solidFill>
                            <a:schemeClr val="tx1"/>
                          </a:solidFill>
                          <a:effectLst/>
                          <a:latin typeface="Arial" panose="020B0604020202020204" pitchFamily="34" charset="0"/>
                          <a:ea typeface="+mn-ea"/>
                          <a:cs typeface="Arial" panose="020B0604020202020204" pitchFamily="34" charset="0"/>
                        </a:rPr>
                        <a:t>Kart</a:t>
                      </a:r>
                      <a:r>
                        <a:rPr lang="de-DE" sz="1500" kern="1200" dirty="0">
                          <a:solidFill>
                            <a:schemeClr val="tx1"/>
                          </a:solidFill>
                          <a:effectLst/>
                          <a:latin typeface="Arial" panose="020B0604020202020204" pitchFamily="34" charset="0"/>
                          <a:ea typeface="+mn-ea"/>
                          <a:cs typeface="Arial" panose="020B0604020202020204" pitchFamily="34" charset="0"/>
                        </a:rPr>
                        <a:t>-Bahn. Seit nahezu 15 Jahren verfolgen die beiden, wie ihr Sohn seine Runden zieht und einen Sieg nach dem anderen einfährt. Während die beiden gerne auf der </a:t>
                      </a:r>
                      <a:r>
                        <a:rPr lang="de-DE" sz="1500" kern="1200" dirty="0" err="1">
                          <a:solidFill>
                            <a:schemeClr val="tx1"/>
                          </a:solidFill>
                          <a:effectLst/>
                          <a:latin typeface="Arial" panose="020B0604020202020204" pitchFamily="34" charset="0"/>
                          <a:ea typeface="+mn-ea"/>
                          <a:cs typeface="Arial" panose="020B0604020202020204" pitchFamily="34" charset="0"/>
                        </a:rPr>
                        <a:t>Kart</a:t>
                      </a:r>
                      <a:r>
                        <a:rPr lang="de-DE" sz="1500" kern="1200" dirty="0">
                          <a:solidFill>
                            <a:schemeClr val="tx1"/>
                          </a:solidFill>
                          <a:effectLst/>
                          <a:latin typeface="Arial" panose="020B0604020202020204" pitchFamily="34" charset="0"/>
                          <a:ea typeface="+mn-ea"/>
                          <a:cs typeface="Arial" panose="020B0604020202020204" pitchFamily="34" charset="0"/>
                        </a:rPr>
                        <a:t>-Bahn sind, stört seine Frau immer wieder, dass Werner die Finger nicht von den </a:t>
                      </a:r>
                      <a:r>
                        <a:rPr lang="de-DE" sz="1500" b="1" kern="1200" dirty="0">
                          <a:solidFill>
                            <a:schemeClr val="tx1"/>
                          </a:solidFill>
                          <a:effectLst/>
                          <a:latin typeface="Arial" panose="020B0604020202020204" pitchFamily="34" charset="0"/>
                          <a:ea typeface="+mn-ea"/>
                          <a:cs typeface="Arial" panose="020B0604020202020204" pitchFamily="34" charset="0"/>
                        </a:rPr>
                        <a:t>Zigaretten</a:t>
                      </a:r>
                      <a:r>
                        <a:rPr lang="de-DE" sz="1500" kern="1200" dirty="0">
                          <a:solidFill>
                            <a:schemeClr val="tx1"/>
                          </a:solidFill>
                          <a:effectLst/>
                          <a:latin typeface="Arial" panose="020B0604020202020204" pitchFamily="34" charset="0"/>
                          <a:ea typeface="+mn-ea"/>
                          <a:cs typeface="Arial" panose="020B0604020202020204" pitchFamily="34" charset="0"/>
                        </a:rPr>
                        <a:t> lassen kann. Auch seine Ärztin hat ihm schon häufiger geraten, damit aufzuhören. Dabei hat er seinen Konsum doch schon stark eingeschränkt und raucht jetzt nur noch eine </a:t>
                      </a:r>
                      <a:r>
                        <a:rPr lang="de-DE" sz="1500" b="1" kern="1200" dirty="0">
                          <a:solidFill>
                            <a:schemeClr val="tx1"/>
                          </a:solidFill>
                          <a:effectLst/>
                          <a:latin typeface="Arial" panose="020B0604020202020204" pitchFamily="34" charset="0"/>
                          <a:ea typeface="+mn-ea"/>
                          <a:cs typeface="Arial" panose="020B0604020202020204" pitchFamily="34" charset="0"/>
                        </a:rPr>
                        <a:t>halbe Schachtel Zigaretten</a:t>
                      </a:r>
                      <a:r>
                        <a:rPr lang="de-DE" sz="1500" kern="1200" dirty="0">
                          <a:solidFill>
                            <a:schemeClr val="tx1"/>
                          </a:solidFill>
                          <a:effectLst/>
                          <a:latin typeface="Arial" panose="020B0604020202020204" pitchFamily="34" charset="0"/>
                          <a:ea typeface="+mn-ea"/>
                          <a:cs typeface="Arial" panose="020B0604020202020204" pitchFamily="34" charset="0"/>
                        </a:rPr>
                        <a:t> am Tag, naja, manchmal auch ein bisschen mehr. Dies bringt jedoch auch sein Job als Fernfahrer mit sich. Die </a:t>
                      </a:r>
                      <a:r>
                        <a:rPr lang="de-DE" sz="1500" b="1" kern="1200" dirty="0">
                          <a:solidFill>
                            <a:schemeClr val="tx1"/>
                          </a:solidFill>
                          <a:effectLst/>
                          <a:latin typeface="Arial" panose="020B0604020202020204" pitchFamily="34" charset="0"/>
                          <a:ea typeface="+mn-ea"/>
                          <a:cs typeface="Arial" panose="020B0604020202020204" pitchFamily="34" charset="0"/>
                        </a:rPr>
                        <a:t>ständige Aufregung </a:t>
                      </a:r>
                      <a:r>
                        <a:rPr lang="de-DE" sz="1500" kern="1200" dirty="0">
                          <a:solidFill>
                            <a:schemeClr val="tx1"/>
                          </a:solidFill>
                          <a:effectLst/>
                          <a:latin typeface="Arial" panose="020B0604020202020204" pitchFamily="34" charset="0"/>
                          <a:ea typeface="+mn-ea"/>
                          <a:cs typeface="Arial" panose="020B0604020202020204" pitchFamily="34" charset="0"/>
                        </a:rPr>
                        <a:t>am Steuer über die anderen Autofahrer; da beruhigt sich Werner häufiger mit einer Zigarette. Oder aber mit Essen. Natürlich würde Sport ihm und seinem </a:t>
                      </a:r>
                      <a:r>
                        <a:rPr lang="de-DE" sz="1500" b="1" kern="1200" dirty="0">
                          <a:solidFill>
                            <a:schemeClr val="tx1"/>
                          </a:solidFill>
                          <a:effectLst/>
                          <a:latin typeface="Arial" panose="020B0604020202020204" pitchFamily="34" charset="0"/>
                          <a:ea typeface="+mn-ea"/>
                          <a:cs typeface="Arial" panose="020B0604020202020204" pitchFamily="34" charset="0"/>
                        </a:rPr>
                        <a:t>starken Übergewicht</a:t>
                      </a:r>
                      <a:r>
                        <a:rPr lang="de-DE" sz="1500" kern="1200" dirty="0">
                          <a:solidFill>
                            <a:schemeClr val="tx1"/>
                          </a:solidFill>
                          <a:effectLst/>
                          <a:latin typeface="Arial" panose="020B0604020202020204" pitchFamily="34" charset="0"/>
                          <a:ea typeface="+mn-ea"/>
                          <a:cs typeface="Arial" panose="020B0604020202020204" pitchFamily="34" charset="0"/>
                        </a:rPr>
                        <a:t> sehr gut tun, aber wie soll er das mit diesem Job schaffen? </a:t>
                      </a:r>
                    </a:p>
                    <a:p>
                      <a:pPr algn="just">
                        <a:lnSpc>
                          <a:spcPct val="114000"/>
                        </a:lnSpc>
                      </a:pPr>
                      <a:r>
                        <a:rPr lang="de-DE" sz="1500" kern="1200" dirty="0">
                          <a:solidFill>
                            <a:schemeClr val="tx1"/>
                          </a:solidFill>
                          <a:effectLst/>
                          <a:latin typeface="Arial" panose="020B0604020202020204" pitchFamily="34" charset="0"/>
                          <a:ea typeface="+mn-ea"/>
                          <a:cs typeface="Arial" panose="020B0604020202020204" pitchFamily="34" charset="0"/>
                        </a:rPr>
                        <a:t>Sein Sohn fährt auf die Ziellinie zu und liefert sich einen starken Endspurt mit einem seiner stärksten Konkurrenten. Und – er schafft es und überquert als Erster die Ziellinie. Werner und seine Frau jubeln und schwenken die Siegerfahne des Vereins. Dabei spürt Werner plötzlich einen </a:t>
                      </a:r>
                      <a:r>
                        <a:rPr lang="de-DE" sz="1500" b="1" kern="1200" dirty="0">
                          <a:solidFill>
                            <a:schemeClr val="bg1"/>
                          </a:solidFill>
                          <a:effectLst/>
                          <a:latin typeface="Arial" panose="020B0604020202020204" pitchFamily="34" charset="0"/>
                          <a:ea typeface="+mn-ea"/>
                          <a:cs typeface="Arial" panose="020B0604020202020204" pitchFamily="34" charset="0"/>
                        </a:rPr>
                        <a:t>stechenden Schmerz im Rücken</a:t>
                      </a:r>
                      <a:r>
                        <a:rPr lang="de-DE" sz="1500" kern="1200" dirty="0">
                          <a:solidFill>
                            <a:schemeClr val="tx1"/>
                          </a:solidFill>
                          <a:effectLst/>
                          <a:latin typeface="Arial" panose="020B0604020202020204" pitchFamily="34" charset="0"/>
                          <a:ea typeface="+mn-ea"/>
                          <a:cs typeface="Arial" panose="020B0604020202020204" pitchFamily="34" charset="0"/>
                        </a:rPr>
                        <a:t>, direkt zwischen den Schulterblättern und </a:t>
                      </a:r>
                      <a:r>
                        <a:rPr lang="de-DE" sz="1500" b="1" kern="1200" dirty="0">
                          <a:solidFill>
                            <a:schemeClr val="bg1"/>
                          </a:solidFill>
                          <a:effectLst/>
                          <a:latin typeface="Arial" panose="020B0604020202020204" pitchFamily="34" charset="0"/>
                          <a:ea typeface="+mn-ea"/>
                          <a:cs typeface="Arial" panose="020B0604020202020204" pitchFamily="34" charset="0"/>
                        </a:rPr>
                        <a:t>in seinem linken Arm</a:t>
                      </a:r>
                      <a:r>
                        <a:rPr lang="de-DE" sz="1500" kern="1200" dirty="0">
                          <a:solidFill>
                            <a:schemeClr val="bg1"/>
                          </a:solidFill>
                          <a:effectLst/>
                          <a:latin typeface="Arial" panose="020B0604020202020204" pitchFamily="34" charset="0"/>
                          <a:ea typeface="+mn-ea"/>
                          <a:cs typeface="Arial" panose="020B0604020202020204" pitchFamily="34" charset="0"/>
                        </a:rPr>
                        <a:t>. </a:t>
                      </a:r>
                      <a:r>
                        <a:rPr lang="de-DE" sz="1500" kern="1200" dirty="0">
                          <a:solidFill>
                            <a:schemeClr val="tx1"/>
                          </a:solidFill>
                          <a:effectLst/>
                          <a:latin typeface="Arial" panose="020B0604020202020204" pitchFamily="34" charset="0"/>
                          <a:ea typeface="+mn-ea"/>
                          <a:cs typeface="Arial" panose="020B0604020202020204" pitchFamily="34" charset="0"/>
                        </a:rPr>
                        <a:t>Er lässt sich nichts anmerken, das liegt wahrscheinlich am Fahne schwenken, denkt er. Jedoch fällt ihm auch das </a:t>
                      </a:r>
                      <a:r>
                        <a:rPr lang="de-DE" sz="1500" b="1" kern="1200" dirty="0">
                          <a:solidFill>
                            <a:schemeClr val="bg1"/>
                          </a:solidFill>
                          <a:effectLst/>
                          <a:latin typeface="Arial" panose="020B0604020202020204" pitchFamily="34" charset="0"/>
                          <a:ea typeface="+mn-ea"/>
                          <a:cs typeface="Arial" panose="020B0604020202020204" pitchFamily="34" charset="0"/>
                        </a:rPr>
                        <a:t>Atmen etwas schwer</a:t>
                      </a:r>
                      <a:r>
                        <a:rPr lang="de-DE" sz="1500" kern="1200" dirty="0">
                          <a:solidFill>
                            <a:schemeClr val="bg1"/>
                          </a:solidFill>
                          <a:effectLst/>
                          <a:latin typeface="Arial" panose="020B0604020202020204" pitchFamily="34" charset="0"/>
                          <a:ea typeface="+mn-ea"/>
                          <a:cs typeface="Arial" panose="020B0604020202020204" pitchFamily="34" charset="0"/>
                        </a:rPr>
                        <a:t> </a:t>
                      </a:r>
                      <a:r>
                        <a:rPr lang="de-DE" sz="1500" kern="1200" dirty="0">
                          <a:solidFill>
                            <a:schemeClr val="tx1"/>
                          </a:solidFill>
                          <a:effectLst/>
                          <a:latin typeface="Arial" panose="020B0604020202020204" pitchFamily="34" charset="0"/>
                          <a:ea typeface="+mn-ea"/>
                          <a:cs typeface="Arial" panose="020B0604020202020204" pitchFamily="34" charset="0"/>
                        </a:rPr>
                        <a:t>und plötzlich beginnt er ein wenig zu </a:t>
                      </a:r>
                      <a:r>
                        <a:rPr lang="de-DE" sz="1500" b="1" kern="1200" dirty="0">
                          <a:solidFill>
                            <a:schemeClr val="bg1"/>
                          </a:solidFill>
                          <a:effectLst/>
                          <a:latin typeface="Arial" panose="020B0604020202020204" pitchFamily="34" charset="0"/>
                          <a:ea typeface="+mn-ea"/>
                          <a:cs typeface="Arial" panose="020B0604020202020204" pitchFamily="34" charset="0"/>
                        </a:rPr>
                        <a:t>schwitzen</a:t>
                      </a:r>
                      <a:r>
                        <a:rPr lang="de-DE" sz="1500" kern="1200" dirty="0">
                          <a:solidFill>
                            <a:schemeClr val="tx1"/>
                          </a:solidFill>
                          <a:effectLst/>
                          <a:latin typeface="Arial" panose="020B0604020202020204" pitchFamily="34" charset="0"/>
                          <a:ea typeface="+mn-ea"/>
                          <a:cs typeface="Arial" panose="020B0604020202020204" pitchFamily="34" charset="0"/>
                        </a:rPr>
                        <a:t>. Bestimmt, so meint er, kommt das von der Aufregung. Auch als Familie Müller glücklich zu Hause eingekehrt ist, </a:t>
                      </a:r>
                      <a:r>
                        <a:rPr lang="de-DE" sz="1500" b="1" kern="1200" dirty="0">
                          <a:solidFill>
                            <a:schemeClr val="bg1"/>
                          </a:solidFill>
                          <a:effectLst/>
                          <a:latin typeface="Arial" panose="020B0604020202020204" pitchFamily="34" charset="0"/>
                          <a:ea typeface="+mn-ea"/>
                          <a:cs typeface="Arial" panose="020B0604020202020204" pitchFamily="34" charset="0"/>
                        </a:rPr>
                        <a:t>lassen die Schmerzen nicht nach</a:t>
                      </a:r>
                      <a:r>
                        <a:rPr lang="de-DE" sz="1500" b="1" kern="1200" dirty="0">
                          <a:solidFill>
                            <a:schemeClr val="tx1"/>
                          </a:solidFill>
                          <a:effectLst/>
                          <a:latin typeface="Arial" panose="020B0604020202020204" pitchFamily="34" charset="0"/>
                          <a:ea typeface="+mn-ea"/>
                          <a:cs typeface="Arial" panose="020B0604020202020204" pitchFamily="34" charset="0"/>
                        </a:rPr>
                        <a:t> </a:t>
                      </a:r>
                      <a:r>
                        <a:rPr lang="de-DE" sz="1500" kern="1200" dirty="0">
                          <a:solidFill>
                            <a:schemeClr val="tx1"/>
                          </a:solidFill>
                          <a:effectLst/>
                          <a:latin typeface="Arial" panose="020B0604020202020204" pitchFamily="34" charset="0"/>
                          <a:ea typeface="+mn-ea"/>
                          <a:cs typeface="Arial" panose="020B0604020202020204" pitchFamily="34" charset="0"/>
                        </a:rPr>
                        <a:t>und verschlimmern sich sogar. Und nicht nur das – sie haben sich auch </a:t>
                      </a:r>
                      <a:r>
                        <a:rPr lang="de-DE" sz="1500" b="1" kern="1200" dirty="0">
                          <a:solidFill>
                            <a:schemeClr val="bg1"/>
                          </a:solidFill>
                          <a:effectLst/>
                          <a:latin typeface="Arial" panose="020B0604020202020204" pitchFamily="34" charset="0"/>
                          <a:ea typeface="+mn-ea"/>
                          <a:cs typeface="Arial" panose="020B0604020202020204" pitchFamily="34" charset="0"/>
                        </a:rPr>
                        <a:t>bis hinters Brustbein</a:t>
                      </a:r>
                      <a:r>
                        <a:rPr lang="de-DE" sz="1500" kern="1200" dirty="0">
                          <a:solidFill>
                            <a:schemeClr val="bg1"/>
                          </a:solidFill>
                          <a:effectLst/>
                          <a:latin typeface="Arial" panose="020B0604020202020204" pitchFamily="34" charset="0"/>
                          <a:ea typeface="+mn-ea"/>
                          <a:cs typeface="Arial" panose="020B0604020202020204" pitchFamily="34" charset="0"/>
                        </a:rPr>
                        <a:t> </a:t>
                      </a:r>
                      <a:r>
                        <a:rPr lang="de-DE" sz="1500" kern="1200" dirty="0">
                          <a:solidFill>
                            <a:schemeClr val="tx1"/>
                          </a:solidFill>
                          <a:effectLst/>
                          <a:latin typeface="Arial" panose="020B0604020202020204" pitchFamily="34" charset="0"/>
                          <a:ea typeface="+mn-ea"/>
                          <a:cs typeface="Arial" panose="020B0604020202020204" pitchFamily="34" charset="0"/>
                        </a:rPr>
                        <a:t>ausgeweitet. Werner nimmt eine Schmerztabelle in der Hoffnung, dass er früh einschlafen kann und die Beschwerden am nächsten Tag weg sind. Jedoch kann er in dieser Nacht trotz der Schmerzmittel nicht schlafen. Seine Frau ist sehr beunruhigt, als sie Werners Schmerzen bemerkt und ruft, trotz seines Protests, den Notarzt.</a:t>
                      </a:r>
                      <a:endParaRPr lang="de-DE" sz="1500" b="0" dirty="0">
                        <a:effectLst/>
                        <a:latin typeface="Arial" panose="020B0604020202020204" pitchFamily="34" charset="0"/>
                        <a:ea typeface="Calibri" panose="020F0502020204030204" pitchFamily="34" charset="0"/>
                        <a:cs typeface="Arial" panose="020B0604020202020204" pitchFamily="34" charset="0"/>
                      </a:endParaRPr>
                    </a:p>
                  </a:txBody>
                  <a:tcPr marL="62410" marR="62410"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100365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p:cTn id="7" dur="500" fill="hold"/>
                                        <p:tgtEl>
                                          <p:spTgt spid="7"/>
                                        </p:tgtEl>
                                        <p:attrNameLst>
                                          <p:attrName>ppt_w</p:attrName>
                                        </p:attrNameLst>
                                      </p:cBhvr>
                                      <p:tavLst>
                                        <p:tav tm="0">
                                          <p:val>
                                            <p:fltVal val="0"/>
                                          </p:val>
                                        </p:tav>
                                        <p:tav tm="100000">
                                          <p:val>
                                            <p:strVal val="#ppt_w"/>
                                          </p:val>
                                        </p:tav>
                                      </p:tavLst>
                                    </p:anim>
                                    <p:anim calcmode="lin" valueType="num">
                                      <p:cBhvr>
                                        <p:cTn id="8" dur="500" fill="hold"/>
                                        <p:tgtEl>
                                          <p:spTgt spid="7"/>
                                        </p:tgtEl>
                                        <p:attrNameLst>
                                          <p:attrName>ppt_h</p:attrName>
                                        </p:attrNameLst>
                                      </p:cBhvr>
                                      <p:tavLst>
                                        <p:tav tm="0">
                                          <p:val>
                                            <p:fltVal val="0"/>
                                          </p:val>
                                        </p:tav>
                                        <p:tav tm="100000">
                                          <p:val>
                                            <p:strVal val="#ppt_h"/>
                                          </p:val>
                                        </p:tav>
                                      </p:tavLst>
                                    </p:anim>
                                    <p:animEffect transition="in" filter="fade">
                                      <p:cBhvr>
                                        <p:cTn id="9" dur="500"/>
                                        <p:tgtEl>
                                          <p:spTgt spid="7"/>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ppt_w</p:attrName>
                                        </p:attrNameLst>
                                      </p:cBhvr>
                                      <p:tavLst>
                                        <p:tav tm="0">
                                          <p:val>
                                            <p:fltVal val="0"/>
                                          </p:val>
                                        </p:tav>
                                        <p:tav tm="100000">
                                          <p:val>
                                            <p:strVal val="#ppt_w"/>
                                          </p:val>
                                        </p:tav>
                                      </p:tavLst>
                                    </p:anim>
                                    <p:anim calcmode="lin" valueType="num">
                                      <p:cBhvr>
                                        <p:cTn id="13" dur="500" fill="hold"/>
                                        <p:tgtEl>
                                          <p:spTgt spid="5"/>
                                        </p:tgtEl>
                                        <p:attrNameLst>
                                          <p:attrName>ppt_h</p:attrName>
                                        </p:attrNameLst>
                                      </p:cBhvr>
                                      <p:tavLst>
                                        <p:tav tm="0">
                                          <p:val>
                                            <p:fltVal val="0"/>
                                          </p:val>
                                        </p:tav>
                                        <p:tav tm="100000">
                                          <p:val>
                                            <p:strVal val="#ppt_h"/>
                                          </p:val>
                                        </p:tav>
                                      </p:tavLst>
                                    </p:anim>
                                    <p:animEffect transition="in" filter="fade">
                                      <p:cBhvr>
                                        <p:cTn id="14" dur="500"/>
                                        <p:tgtEl>
                                          <p:spTgt spid="5"/>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8"/>
                                        </p:tgtEl>
                                        <p:attrNameLst>
                                          <p:attrName>style.visibility</p:attrName>
                                        </p:attrNameLst>
                                      </p:cBhvr>
                                      <p:to>
                                        <p:strVal val="visible"/>
                                      </p:to>
                                    </p:set>
                                    <p:anim calcmode="lin" valueType="num">
                                      <p:cBhvr>
                                        <p:cTn id="17" dur="500" fill="hold"/>
                                        <p:tgtEl>
                                          <p:spTgt spid="8"/>
                                        </p:tgtEl>
                                        <p:attrNameLst>
                                          <p:attrName>ppt_w</p:attrName>
                                        </p:attrNameLst>
                                      </p:cBhvr>
                                      <p:tavLst>
                                        <p:tav tm="0">
                                          <p:val>
                                            <p:fltVal val="0"/>
                                          </p:val>
                                        </p:tav>
                                        <p:tav tm="100000">
                                          <p:val>
                                            <p:strVal val="#ppt_w"/>
                                          </p:val>
                                        </p:tav>
                                      </p:tavLst>
                                    </p:anim>
                                    <p:anim calcmode="lin" valueType="num">
                                      <p:cBhvr>
                                        <p:cTn id="18" dur="500" fill="hold"/>
                                        <p:tgtEl>
                                          <p:spTgt spid="8"/>
                                        </p:tgtEl>
                                        <p:attrNameLst>
                                          <p:attrName>ppt_h</p:attrName>
                                        </p:attrNameLst>
                                      </p:cBhvr>
                                      <p:tavLst>
                                        <p:tav tm="0">
                                          <p:val>
                                            <p:fltVal val="0"/>
                                          </p:val>
                                        </p:tav>
                                        <p:tav tm="100000">
                                          <p:val>
                                            <p:strVal val="#ppt_h"/>
                                          </p:val>
                                        </p:tav>
                                      </p:tavLst>
                                    </p:anim>
                                    <p:animEffect transition="in" filter="fade">
                                      <p:cBhvr>
                                        <p:cTn id="19" dur="500"/>
                                        <p:tgtEl>
                                          <p:spTgt spid="8"/>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500" fill="hold"/>
                                        <p:tgtEl>
                                          <p:spTgt spid="6"/>
                                        </p:tgtEl>
                                        <p:attrNameLst>
                                          <p:attrName>ppt_w</p:attrName>
                                        </p:attrNameLst>
                                      </p:cBhvr>
                                      <p:tavLst>
                                        <p:tav tm="0">
                                          <p:val>
                                            <p:fltVal val="0"/>
                                          </p:val>
                                        </p:tav>
                                        <p:tav tm="100000">
                                          <p:val>
                                            <p:strVal val="#ppt_w"/>
                                          </p:val>
                                        </p:tav>
                                      </p:tavLst>
                                    </p:anim>
                                    <p:anim calcmode="lin" valueType="num">
                                      <p:cBhvr>
                                        <p:cTn id="23" dur="500" fill="hold"/>
                                        <p:tgtEl>
                                          <p:spTgt spid="6"/>
                                        </p:tgtEl>
                                        <p:attrNameLst>
                                          <p:attrName>ppt_h</p:attrName>
                                        </p:attrNameLst>
                                      </p:cBhvr>
                                      <p:tavLst>
                                        <p:tav tm="0">
                                          <p:val>
                                            <p:fltVal val="0"/>
                                          </p:val>
                                        </p:tav>
                                        <p:tav tm="100000">
                                          <p:val>
                                            <p:strVal val="#ppt_h"/>
                                          </p:val>
                                        </p:tav>
                                      </p:tavLst>
                                    </p:anim>
                                    <p:animEffect transition="in" filter="fade">
                                      <p:cBhvr>
                                        <p:cTn id="24" dur="500"/>
                                        <p:tgtEl>
                                          <p:spTgt spid="6"/>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500" fill="hold"/>
                                        <p:tgtEl>
                                          <p:spTgt spid="9"/>
                                        </p:tgtEl>
                                        <p:attrNameLst>
                                          <p:attrName>ppt_w</p:attrName>
                                        </p:attrNameLst>
                                      </p:cBhvr>
                                      <p:tavLst>
                                        <p:tav tm="0">
                                          <p:val>
                                            <p:fltVal val="0"/>
                                          </p:val>
                                        </p:tav>
                                        <p:tav tm="100000">
                                          <p:val>
                                            <p:strVal val="#ppt_w"/>
                                          </p:val>
                                        </p:tav>
                                      </p:tavLst>
                                    </p:anim>
                                    <p:anim calcmode="lin" valueType="num">
                                      <p:cBhvr>
                                        <p:cTn id="28" dur="500" fill="hold"/>
                                        <p:tgtEl>
                                          <p:spTgt spid="9"/>
                                        </p:tgtEl>
                                        <p:attrNameLst>
                                          <p:attrName>ppt_h</p:attrName>
                                        </p:attrNameLst>
                                      </p:cBhvr>
                                      <p:tavLst>
                                        <p:tav tm="0">
                                          <p:val>
                                            <p:fltVal val="0"/>
                                          </p:val>
                                        </p:tav>
                                        <p:tav tm="100000">
                                          <p:val>
                                            <p:strVal val="#ppt_h"/>
                                          </p:val>
                                        </p:tav>
                                      </p:tavLst>
                                    </p:anim>
                                    <p:animEffect transition="in" filter="fade">
                                      <p:cBhvr>
                                        <p:cTn id="29" dur="500"/>
                                        <p:tgtEl>
                                          <p:spTgt spid="9"/>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10"/>
                                        </p:tgtEl>
                                        <p:attrNameLst>
                                          <p:attrName>style.visibility</p:attrName>
                                        </p:attrNameLst>
                                      </p:cBhvr>
                                      <p:to>
                                        <p:strVal val="visible"/>
                                      </p:to>
                                    </p:set>
                                    <p:anim calcmode="lin" valueType="num">
                                      <p:cBhvr>
                                        <p:cTn id="32" dur="500" fill="hold"/>
                                        <p:tgtEl>
                                          <p:spTgt spid="10"/>
                                        </p:tgtEl>
                                        <p:attrNameLst>
                                          <p:attrName>ppt_w</p:attrName>
                                        </p:attrNameLst>
                                      </p:cBhvr>
                                      <p:tavLst>
                                        <p:tav tm="0">
                                          <p:val>
                                            <p:fltVal val="0"/>
                                          </p:val>
                                        </p:tav>
                                        <p:tav tm="100000">
                                          <p:val>
                                            <p:strVal val="#ppt_w"/>
                                          </p:val>
                                        </p:tav>
                                      </p:tavLst>
                                    </p:anim>
                                    <p:anim calcmode="lin" valueType="num">
                                      <p:cBhvr>
                                        <p:cTn id="33" dur="500" fill="hold"/>
                                        <p:tgtEl>
                                          <p:spTgt spid="10"/>
                                        </p:tgtEl>
                                        <p:attrNameLst>
                                          <p:attrName>ppt_h</p:attrName>
                                        </p:attrNameLst>
                                      </p:cBhvr>
                                      <p:tavLst>
                                        <p:tav tm="0">
                                          <p:val>
                                            <p:fltVal val="0"/>
                                          </p:val>
                                        </p:tav>
                                        <p:tav tm="100000">
                                          <p:val>
                                            <p:strVal val="#ppt_h"/>
                                          </p:val>
                                        </p:tav>
                                      </p:tavLst>
                                    </p:anim>
                                    <p:animEffect transition="in" filter="fade">
                                      <p:cBhvr>
                                        <p:cTn id="34" dur="500"/>
                                        <p:tgtEl>
                                          <p:spTgt spid="10"/>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11"/>
                                        </p:tgtEl>
                                        <p:attrNameLst>
                                          <p:attrName>style.visibility</p:attrName>
                                        </p:attrNameLst>
                                      </p:cBhvr>
                                      <p:to>
                                        <p:strVal val="visible"/>
                                      </p:to>
                                    </p:set>
                                    <p:anim calcmode="lin" valueType="num">
                                      <p:cBhvr>
                                        <p:cTn id="37" dur="500" fill="hold"/>
                                        <p:tgtEl>
                                          <p:spTgt spid="11"/>
                                        </p:tgtEl>
                                        <p:attrNameLst>
                                          <p:attrName>ppt_w</p:attrName>
                                        </p:attrNameLst>
                                      </p:cBhvr>
                                      <p:tavLst>
                                        <p:tav tm="0">
                                          <p:val>
                                            <p:fltVal val="0"/>
                                          </p:val>
                                        </p:tav>
                                        <p:tav tm="100000">
                                          <p:val>
                                            <p:strVal val="#ppt_w"/>
                                          </p:val>
                                        </p:tav>
                                      </p:tavLst>
                                    </p:anim>
                                    <p:anim calcmode="lin" valueType="num">
                                      <p:cBhvr>
                                        <p:cTn id="38" dur="500" fill="hold"/>
                                        <p:tgtEl>
                                          <p:spTgt spid="11"/>
                                        </p:tgtEl>
                                        <p:attrNameLst>
                                          <p:attrName>ppt_h</p:attrName>
                                        </p:attrNameLst>
                                      </p:cBhvr>
                                      <p:tavLst>
                                        <p:tav tm="0">
                                          <p:val>
                                            <p:fltVal val="0"/>
                                          </p:val>
                                        </p:tav>
                                        <p:tav tm="100000">
                                          <p:val>
                                            <p:strVal val="#ppt_h"/>
                                          </p:val>
                                        </p:tav>
                                      </p:tavLst>
                                    </p:anim>
                                    <p:animEffect transition="in" filter="fade">
                                      <p:cBhvr>
                                        <p:cTn id="39" dur="500"/>
                                        <p:tgtEl>
                                          <p:spTgt spid="11"/>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12"/>
                                        </p:tgtEl>
                                        <p:attrNameLst>
                                          <p:attrName>style.visibility</p:attrName>
                                        </p:attrNameLst>
                                      </p:cBhvr>
                                      <p:to>
                                        <p:strVal val="visible"/>
                                      </p:to>
                                    </p:set>
                                    <p:anim calcmode="lin" valueType="num">
                                      <p:cBhvr>
                                        <p:cTn id="42" dur="500" fill="hold"/>
                                        <p:tgtEl>
                                          <p:spTgt spid="12"/>
                                        </p:tgtEl>
                                        <p:attrNameLst>
                                          <p:attrName>ppt_w</p:attrName>
                                        </p:attrNameLst>
                                      </p:cBhvr>
                                      <p:tavLst>
                                        <p:tav tm="0">
                                          <p:val>
                                            <p:fltVal val="0"/>
                                          </p:val>
                                        </p:tav>
                                        <p:tav tm="100000">
                                          <p:val>
                                            <p:strVal val="#ppt_w"/>
                                          </p:val>
                                        </p:tav>
                                      </p:tavLst>
                                    </p:anim>
                                    <p:anim calcmode="lin" valueType="num">
                                      <p:cBhvr>
                                        <p:cTn id="43" dur="500" fill="hold"/>
                                        <p:tgtEl>
                                          <p:spTgt spid="12"/>
                                        </p:tgtEl>
                                        <p:attrNameLst>
                                          <p:attrName>ppt_h</p:attrName>
                                        </p:attrNameLst>
                                      </p:cBhvr>
                                      <p:tavLst>
                                        <p:tav tm="0">
                                          <p:val>
                                            <p:fltVal val="0"/>
                                          </p:val>
                                        </p:tav>
                                        <p:tav tm="100000">
                                          <p:val>
                                            <p:strVal val="#ppt_h"/>
                                          </p:val>
                                        </p:tav>
                                      </p:tavLst>
                                    </p:anim>
                                    <p:animEffect transition="in" filter="fade">
                                      <p:cBhvr>
                                        <p:cTn id="44" dur="500"/>
                                        <p:tgtEl>
                                          <p:spTgt spid="12"/>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p:cTn id="47" dur="500" fill="hold"/>
                                        <p:tgtEl>
                                          <p:spTgt spid="13"/>
                                        </p:tgtEl>
                                        <p:attrNameLst>
                                          <p:attrName>ppt_w</p:attrName>
                                        </p:attrNameLst>
                                      </p:cBhvr>
                                      <p:tavLst>
                                        <p:tav tm="0">
                                          <p:val>
                                            <p:fltVal val="0"/>
                                          </p:val>
                                        </p:tav>
                                        <p:tav tm="100000">
                                          <p:val>
                                            <p:strVal val="#ppt_w"/>
                                          </p:val>
                                        </p:tav>
                                      </p:tavLst>
                                    </p:anim>
                                    <p:anim calcmode="lin" valueType="num">
                                      <p:cBhvr>
                                        <p:cTn id="48" dur="500" fill="hold"/>
                                        <p:tgtEl>
                                          <p:spTgt spid="13"/>
                                        </p:tgtEl>
                                        <p:attrNameLst>
                                          <p:attrName>ppt_h</p:attrName>
                                        </p:attrNameLst>
                                      </p:cBhvr>
                                      <p:tavLst>
                                        <p:tav tm="0">
                                          <p:val>
                                            <p:fltVal val="0"/>
                                          </p:val>
                                        </p:tav>
                                        <p:tav tm="100000">
                                          <p:val>
                                            <p:strVal val="#ppt_h"/>
                                          </p:val>
                                        </p:tav>
                                      </p:tavLst>
                                    </p:anim>
                                    <p:animEffect transition="in" filter="fade">
                                      <p:cBhvr>
                                        <p:cTn id="49" dur="500"/>
                                        <p:tgtEl>
                                          <p:spTgt spid="13"/>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14"/>
                                        </p:tgtEl>
                                        <p:attrNameLst>
                                          <p:attrName>style.visibility</p:attrName>
                                        </p:attrNameLst>
                                      </p:cBhvr>
                                      <p:to>
                                        <p:strVal val="visible"/>
                                      </p:to>
                                    </p:set>
                                    <p:anim calcmode="lin" valueType="num">
                                      <p:cBhvr>
                                        <p:cTn id="52" dur="500" fill="hold"/>
                                        <p:tgtEl>
                                          <p:spTgt spid="14"/>
                                        </p:tgtEl>
                                        <p:attrNameLst>
                                          <p:attrName>ppt_w</p:attrName>
                                        </p:attrNameLst>
                                      </p:cBhvr>
                                      <p:tavLst>
                                        <p:tav tm="0">
                                          <p:val>
                                            <p:fltVal val="0"/>
                                          </p:val>
                                        </p:tav>
                                        <p:tav tm="100000">
                                          <p:val>
                                            <p:strVal val="#ppt_w"/>
                                          </p:val>
                                        </p:tav>
                                      </p:tavLst>
                                    </p:anim>
                                    <p:anim calcmode="lin" valueType="num">
                                      <p:cBhvr>
                                        <p:cTn id="53" dur="500" fill="hold"/>
                                        <p:tgtEl>
                                          <p:spTgt spid="14"/>
                                        </p:tgtEl>
                                        <p:attrNameLst>
                                          <p:attrName>ppt_h</p:attrName>
                                        </p:attrNameLst>
                                      </p:cBhvr>
                                      <p:tavLst>
                                        <p:tav tm="0">
                                          <p:val>
                                            <p:fltVal val="0"/>
                                          </p:val>
                                        </p:tav>
                                        <p:tav tm="100000">
                                          <p:val>
                                            <p:strVal val="#ppt_h"/>
                                          </p:val>
                                        </p:tav>
                                      </p:tavLst>
                                    </p:anim>
                                    <p:animEffect transition="in" filter="fade">
                                      <p:cBhvr>
                                        <p:cTn id="54" dur="500"/>
                                        <p:tgtEl>
                                          <p:spTgt spid="14"/>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15"/>
                                        </p:tgtEl>
                                        <p:attrNameLst>
                                          <p:attrName>style.visibility</p:attrName>
                                        </p:attrNameLst>
                                      </p:cBhvr>
                                      <p:to>
                                        <p:strVal val="visible"/>
                                      </p:to>
                                    </p:set>
                                    <p:anim calcmode="lin" valueType="num">
                                      <p:cBhvr>
                                        <p:cTn id="57" dur="500" fill="hold"/>
                                        <p:tgtEl>
                                          <p:spTgt spid="15"/>
                                        </p:tgtEl>
                                        <p:attrNameLst>
                                          <p:attrName>ppt_w</p:attrName>
                                        </p:attrNameLst>
                                      </p:cBhvr>
                                      <p:tavLst>
                                        <p:tav tm="0">
                                          <p:val>
                                            <p:fltVal val="0"/>
                                          </p:val>
                                        </p:tav>
                                        <p:tav tm="100000">
                                          <p:val>
                                            <p:strVal val="#ppt_w"/>
                                          </p:val>
                                        </p:tav>
                                      </p:tavLst>
                                    </p:anim>
                                    <p:anim calcmode="lin" valueType="num">
                                      <p:cBhvr>
                                        <p:cTn id="58" dur="500" fill="hold"/>
                                        <p:tgtEl>
                                          <p:spTgt spid="15"/>
                                        </p:tgtEl>
                                        <p:attrNameLst>
                                          <p:attrName>ppt_h</p:attrName>
                                        </p:attrNameLst>
                                      </p:cBhvr>
                                      <p:tavLst>
                                        <p:tav tm="0">
                                          <p:val>
                                            <p:fltVal val="0"/>
                                          </p:val>
                                        </p:tav>
                                        <p:tav tm="100000">
                                          <p:val>
                                            <p:strVal val="#ppt_h"/>
                                          </p:val>
                                        </p:tav>
                                      </p:tavLst>
                                    </p:anim>
                                    <p:animEffect transition="in" filter="fade">
                                      <p:cBhvr>
                                        <p:cTn id="59" dur="500"/>
                                        <p:tgtEl>
                                          <p:spTgt spid="15"/>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16"/>
                                        </p:tgtEl>
                                        <p:attrNameLst>
                                          <p:attrName>style.visibility</p:attrName>
                                        </p:attrNameLst>
                                      </p:cBhvr>
                                      <p:to>
                                        <p:strVal val="visible"/>
                                      </p:to>
                                    </p:set>
                                    <p:anim calcmode="lin" valueType="num">
                                      <p:cBhvr>
                                        <p:cTn id="62" dur="500" fill="hold"/>
                                        <p:tgtEl>
                                          <p:spTgt spid="16"/>
                                        </p:tgtEl>
                                        <p:attrNameLst>
                                          <p:attrName>ppt_w</p:attrName>
                                        </p:attrNameLst>
                                      </p:cBhvr>
                                      <p:tavLst>
                                        <p:tav tm="0">
                                          <p:val>
                                            <p:fltVal val="0"/>
                                          </p:val>
                                        </p:tav>
                                        <p:tav tm="100000">
                                          <p:val>
                                            <p:strVal val="#ppt_w"/>
                                          </p:val>
                                        </p:tav>
                                      </p:tavLst>
                                    </p:anim>
                                    <p:anim calcmode="lin" valueType="num">
                                      <p:cBhvr>
                                        <p:cTn id="63" dur="500" fill="hold"/>
                                        <p:tgtEl>
                                          <p:spTgt spid="16"/>
                                        </p:tgtEl>
                                        <p:attrNameLst>
                                          <p:attrName>ppt_h</p:attrName>
                                        </p:attrNameLst>
                                      </p:cBhvr>
                                      <p:tavLst>
                                        <p:tav tm="0">
                                          <p:val>
                                            <p:fltVal val="0"/>
                                          </p:val>
                                        </p:tav>
                                        <p:tav tm="100000">
                                          <p:val>
                                            <p:strVal val="#ppt_h"/>
                                          </p:val>
                                        </p:tav>
                                      </p:tavLst>
                                    </p:anim>
                                    <p:animEffect transition="in" filter="fade">
                                      <p:cBhvr>
                                        <p:cTn id="64" dur="500"/>
                                        <p:tgtEl>
                                          <p:spTgt spid="16"/>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17"/>
                                        </p:tgtEl>
                                        <p:attrNameLst>
                                          <p:attrName>style.visibility</p:attrName>
                                        </p:attrNameLst>
                                      </p:cBhvr>
                                      <p:to>
                                        <p:strVal val="visible"/>
                                      </p:to>
                                    </p:set>
                                    <p:anim calcmode="lin" valueType="num">
                                      <p:cBhvr>
                                        <p:cTn id="67" dur="500" fill="hold"/>
                                        <p:tgtEl>
                                          <p:spTgt spid="17"/>
                                        </p:tgtEl>
                                        <p:attrNameLst>
                                          <p:attrName>ppt_w</p:attrName>
                                        </p:attrNameLst>
                                      </p:cBhvr>
                                      <p:tavLst>
                                        <p:tav tm="0">
                                          <p:val>
                                            <p:fltVal val="0"/>
                                          </p:val>
                                        </p:tav>
                                        <p:tav tm="100000">
                                          <p:val>
                                            <p:strVal val="#ppt_w"/>
                                          </p:val>
                                        </p:tav>
                                      </p:tavLst>
                                    </p:anim>
                                    <p:anim calcmode="lin" valueType="num">
                                      <p:cBhvr>
                                        <p:cTn id="68" dur="500" fill="hold"/>
                                        <p:tgtEl>
                                          <p:spTgt spid="17"/>
                                        </p:tgtEl>
                                        <p:attrNameLst>
                                          <p:attrName>ppt_h</p:attrName>
                                        </p:attrNameLst>
                                      </p:cBhvr>
                                      <p:tavLst>
                                        <p:tav tm="0">
                                          <p:val>
                                            <p:fltVal val="0"/>
                                          </p:val>
                                        </p:tav>
                                        <p:tav tm="100000">
                                          <p:val>
                                            <p:strVal val="#ppt_h"/>
                                          </p:val>
                                        </p:tav>
                                      </p:tavLst>
                                    </p:anim>
                                    <p:animEffect transition="in" filter="fade">
                                      <p:cBhvr>
                                        <p:cTn id="69" dur="500"/>
                                        <p:tgtEl>
                                          <p:spTgt spid="17"/>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18"/>
                                        </p:tgtEl>
                                        <p:attrNameLst>
                                          <p:attrName>style.visibility</p:attrName>
                                        </p:attrNameLst>
                                      </p:cBhvr>
                                      <p:to>
                                        <p:strVal val="visible"/>
                                      </p:to>
                                    </p:set>
                                    <p:anim calcmode="lin" valueType="num">
                                      <p:cBhvr>
                                        <p:cTn id="72" dur="500" fill="hold"/>
                                        <p:tgtEl>
                                          <p:spTgt spid="18"/>
                                        </p:tgtEl>
                                        <p:attrNameLst>
                                          <p:attrName>ppt_w</p:attrName>
                                        </p:attrNameLst>
                                      </p:cBhvr>
                                      <p:tavLst>
                                        <p:tav tm="0">
                                          <p:val>
                                            <p:fltVal val="0"/>
                                          </p:val>
                                        </p:tav>
                                        <p:tav tm="100000">
                                          <p:val>
                                            <p:strVal val="#ppt_w"/>
                                          </p:val>
                                        </p:tav>
                                      </p:tavLst>
                                    </p:anim>
                                    <p:anim calcmode="lin" valueType="num">
                                      <p:cBhvr>
                                        <p:cTn id="73" dur="500" fill="hold"/>
                                        <p:tgtEl>
                                          <p:spTgt spid="18"/>
                                        </p:tgtEl>
                                        <p:attrNameLst>
                                          <p:attrName>ppt_h</p:attrName>
                                        </p:attrNameLst>
                                      </p:cBhvr>
                                      <p:tavLst>
                                        <p:tav tm="0">
                                          <p:val>
                                            <p:fltVal val="0"/>
                                          </p:val>
                                        </p:tav>
                                        <p:tav tm="100000">
                                          <p:val>
                                            <p:strVal val="#ppt_h"/>
                                          </p:val>
                                        </p:tav>
                                      </p:tavLst>
                                    </p:anim>
                                    <p:animEffect transition="in" filter="fade">
                                      <p:cBhvr>
                                        <p:cTn id="74" dur="500"/>
                                        <p:tgtEl>
                                          <p:spTgt spid="18"/>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19"/>
                                        </p:tgtEl>
                                        <p:attrNameLst>
                                          <p:attrName>style.visibility</p:attrName>
                                        </p:attrNameLst>
                                      </p:cBhvr>
                                      <p:to>
                                        <p:strVal val="visible"/>
                                      </p:to>
                                    </p:set>
                                    <p:anim calcmode="lin" valueType="num">
                                      <p:cBhvr>
                                        <p:cTn id="77" dur="500" fill="hold"/>
                                        <p:tgtEl>
                                          <p:spTgt spid="19"/>
                                        </p:tgtEl>
                                        <p:attrNameLst>
                                          <p:attrName>ppt_w</p:attrName>
                                        </p:attrNameLst>
                                      </p:cBhvr>
                                      <p:tavLst>
                                        <p:tav tm="0">
                                          <p:val>
                                            <p:fltVal val="0"/>
                                          </p:val>
                                        </p:tav>
                                        <p:tav tm="100000">
                                          <p:val>
                                            <p:strVal val="#ppt_w"/>
                                          </p:val>
                                        </p:tav>
                                      </p:tavLst>
                                    </p:anim>
                                    <p:anim calcmode="lin" valueType="num">
                                      <p:cBhvr>
                                        <p:cTn id="78" dur="500" fill="hold"/>
                                        <p:tgtEl>
                                          <p:spTgt spid="19"/>
                                        </p:tgtEl>
                                        <p:attrNameLst>
                                          <p:attrName>ppt_h</p:attrName>
                                        </p:attrNameLst>
                                      </p:cBhvr>
                                      <p:tavLst>
                                        <p:tav tm="0">
                                          <p:val>
                                            <p:fltVal val="0"/>
                                          </p:val>
                                        </p:tav>
                                        <p:tav tm="100000">
                                          <p:val>
                                            <p:strVal val="#ppt_h"/>
                                          </p:val>
                                        </p:tav>
                                      </p:tavLst>
                                    </p:anim>
                                    <p:animEffect transition="in" filter="fade">
                                      <p:cBhvr>
                                        <p:cTn id="79" dur="500"/>
                                        <p:tgtEl>
                                          <p:spTgt spid="19"/>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20"/>
                                        </p:tgtEl>
                                        <p:attrNameLst>
                                          <p:attrName>style.visibility</p:attrName>
                                        </p:attrNameLst>
                                      </p:cBhvr>
                                      <p:to>
                                        <p:strVal val="visible"/>
                                      </p:to>
                                    </p:set>
                                    <p:anim calcmode="lin" valueType="num">
                                      <p:cBhvr>
                                        <p:cTn id="82" dur="500" fill="hold"/>
                                        <p:tgtEl>
                                          <p:spTgt spid="20"/>
                                        </p:tgtEl>
                                        <p:attrNameLst>
                                          <p:attrName>ppt_w</p:attrName>
                                        </p:attrNameLst>
                                      </p:cBhvr>
                                      <p:tavLst>
                                        <p:tav tm="0">
                                          <p:val>
                                            <p:fltVal val="0"/>
                                          </p:val>
                                        </p:tav>
                                        <p:tav tm="100000">
                                          <p:val>
                                            <p:strVal val="#ppt_w"/>
                                          </p:val>
                                        </p:tav>
                                      </p:tavLst>
                                    </p:anim>
                                    <p:anim calcmode="lin" valueType="num">
                                      <p:cBhvr>
                                        <p:cTn id="83" dur="500" fill="hold"/>
                                        <p:tgtEl>
                                          <p:spTgt spid="20"/>
                                        </p:tgtEl>
                                        <p:attrNameLst>
                                          <p:attrName>ppt_h</p:attrName>
                                        </p:attrNameLst>
                                      </p:cBhvr>
                                      <p:tavLst>
                                        <p:tav tm="0">
                                          <p:val>
                                            <p:fltVal val="0"/>
                                          </p:val>
                                        </p:tav>
                                        <p:tav tm="100000">
                                          <p:val>
                                            <p:strVal val="#ppt_h"/>
                                          </p:val>
                                        </p:tav>
                                      </p:tavLst>
                                    </p:anim>
                                    <p:animEffect transition="in" filter="fade">
                                      <p:cBhvr>
                                        <p:cTn id="84" dur="500"/>
                                        <p:tgtEl>
                                          <p:spTgt spid="20"/>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21"/>
                                        </p:tgtEl>
                                        <p:attrNameLst>
                                          <p:attrName>style.visibility</p:attrName>
                                        </p:attrNameLst>
                                      </p:cBhvr>
                                      <p:to>
                                        <p:strVal val="visible"/>
                                      </p:to>
                                    </p:set>
                                    <p:anim calcmode="lin" valueType="num">
                                      <p:cBhvr>
                                        <p:cTn id="87" dur="500" fill="hold"/>
                                        <p:tgtEl>
                                          <p:spTgt spid="21"/>
                                        </p:tgtEl>
                                        <p:attrNameLst>
                                          <p:attrName>ppt_w</p:attrName>
                                        </p:attrNameLst>
                                      </p:cBhvr>
                                      <p:tavLst>
                                        <p:tav tm="0">
                                          <p:val>
                                            <p:fltVal val="0"/>
                                          </p:val>
                                        </p:tav>
                                        <p:tav tm="100000">
                                          <p:val>
                                            <p:strVal val="#ppt_w"/>
                                          </p:val>
                                        </p:tav>
                                      </p:tavLst>
                                    </p:anim>
                                    <p:anim calcmode="lin" valueType="num">
                                      <p:cBhvr>
                                        <p:cTn id="88" dur="500" fill="hold"/>
                                        <p:tgtEl>
                                          <p:spTgt spid="21"/>
                                        </p:tgtEl>
                                        <p:attrNameLst>
                                          <p:attrName>ppt_h</p:attrName>
                                        </p:attrNameLst>
                                      </p:cBhvr>
                                      <p:tavLst>
                                        <p:tav tm="0">
                                          <p:val>
                                            <p:fltVal val="0"/>
                                          </p:val>
                                        </p:tav>
                                        <p:tav tm="100000">
                                          <p:val>
                                            <p:strVal val="#ppt_h"/>
                                          </p:val>
                                        </p:tav>
                                      </p:tavLst>
                                    </p:anim>
                                    <p:animEffect transition="in" filter="fade">
                                      <p:cBhvr>
                                        <p:cTn id="89" dur="500"/>
                                        <p:tgtEl>
                                          <p:spTgt spid="21"/>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22"/>
                                        </p:tgtEl>
                                        <p:attrNameLst>
                                          <p:attrName>style.visibility</p:attrName>
                                        </p:attrNameLst>
                                      </p:cBhvr>
                                      <p:to>
                                        <p:strVal val="visible"/>
                                      </p:to>
                                    </p:set>
                                    <p:anim calcmode="lin" valueType="num">
                                      <p:cBhvr>
                                        <p:cTn id="92" dur="500" fill="hold"/>
                                        <p:tgtEl>
                                          <p:spTgt spid="22"/>
                                        </p:tgtEl>
                                        <p:attrNameLst>
                                          <p:attrName>ppt_w</p:attrName>
                                        </p:attrNameLst>
                                      </p:cBhvr>
                                      <p:tavLst>
                                        <p:tav tm="0">
                                          <p:val>
                                            <p:fltVal val="0"/>
                                          </p:val>
                                        </p:tav>
                                        <p:tav tm="100000">
                                          <p:val>
                                            <p:strVal val="#ppt_w"/>
                                          </p:val>
                                        </p:tav>
                                      </p:tavLst>
                                    </p:anim>
                                    <p:anim calcmode="lin" valueType="num">
                                      <p:cBhvr>
                                        <p:cTn id="93" dur="500" fill="hold"/>
                                        <p:tgtEl>
                                          <p:spTgt spid="22"/>
                                        </p:tgtEl>
                                        <p:attrNameLst>
                                          <p:attrName>ppt_h</p:attrName>
                                        </p:attrNameLst>
                                      </p:cBhvr>
                                      <p:tavLst>
                                        <p:tav tm="0">
                                          <p:val>
                                            <p:fltVal val="0"/>
                                          </p:val>
                                        </p:tav>
                                        <p:tav tm="100000">
                                          <p:val>
                                            <p:strVal val="#ppt_h"/>
                                          </p:val>
                                        </p:tav>
                                      </p:tavLst>
                                    </p:anim>
                                    <p:animEffect transition="in" filter="fade">
                                      <p:cBhvr>
                                        <p:cTn id="94" dur="500"/>
                                        <p:tgtEl>
                                          <p:spTgt spid="22"/>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24"/>
                                        </p:tgtEl>
                                        <p:attrNameLst>
                                          <p:attrName>style.visibility</p:attrName>
                                        </p:attrNameLst>
                                      </p:cBhvr>
                                      <p:to>
                                        <p:strVal val="visible"/>
                                      </p:to>
                                    </p:set>
                                    <p:anim calcmode="lin" valueType="num">
                                      <p:cBhvr>
                                        <p:cTn id="97" dur="500" fill="hold"/>
                                        <p:tgtEl>
                                          <p:spTgt spid="24"/>
                                        </p:tgtEl>
                                        <p:attrNameLst>
                                          <p:attrName>ppt_w</p:attrName>
                                        </p:attrNameLst>
                                      </p:cBhvr>
                                      <p:tavLst>
                                        <p:tav tm="0">
                                          <p:val>
                                            <p:fltVal val="0"/>
                                          </p:val>
                                        </p:tav>
                                        <p:tav tm="100000">
                                          <p:val>
                                            <p:strVal val="#ppt_w"/>
                                          </p:val>
                                        </p:tav>
                                      </p:tavLst>
                                    </p:anim>
                                    <p:anim calcmode="lin" valueType="num">
                                      <p:cBhvr>
                                        <p:cTn id="98" dur="500" fill="hold"/>
                                        <p:tgtEl>
                                          <p:spTgt spid="24"/>
                                        </p:tgtEl>
                                        <p:attrNameLst>
                                          <p:attrName>ppt_h</p:attrName>
                                        </p:attrNameLst>
                                      </p:cBhvr>
                                      <p:tavLst>
                                        <p:tav tm="0">
                                          <p:val>
                                            <p:fltVal val="0"/>
                                          </p:val>
                                        </p:tav>
                                        <p:tav tm="100000">
                                          <p:val>
                                            <p:strVal val="#ppt_h"/>
                                          </p:val>
                                        </p:tav>
                                      </p:tavLst>
                                    </p:anim>
                                    <p:animEffect transition="in" filter="fade">
                                      <p:cBhvr>
                                        <p:cTn id="99" dur="500"/>
                                        <p:tgtEl>
                                          <p:spTgt spid="24"/>
                                        </p:tgtEl>
                                      </p:cBhvr>
                                    </p:animEffect>
                                  </p:childTnLst>
                                </p:cTn>
                              </p:par>
                              <p:par>
                                <p:cTn id="100" presetID="53" presetClass="entr" presetSubtype="16" fill="hold" grpId="0" nodeType="withEffect">
                                  <p:stCondLst>
                                    <p:cond delay="0"/>
                                  </p:stCondLst>
                                  <p:childTnLst>
                                    <p:set>
                                      <p:cBhvr>
                                        <p:cTn id="101" dur="1" fill="hold">
                                          <p:stCondLst>
                                            <p:cond delay="0"/>
                                          </p:stCondLst>
                                        </p:cTn>
                                        <p:tgtEl>
                                          <p:spTgt spid="25"/>
                                        </p:tgtEl>
                                        <p:attrNameLst>
                                          <p:attrName>style.visibility</p:attrName>
                                        </p:attrNameLst>
                                      </p:cBhvr>
                                      <p:to>
                                        <p:strVal val="visible"/>
                                      </p:to>
                                    </p:set>
                                    <p:anim calcmode="lin" valueType="num">
                                      <p:cBhvr>
                                        <p:cTn id="102" dur="500" fill="hold"/>
                                        <p:tgtEl>
                                          <p:spTgt spid="25"/>
                                        </p:tgtEl>
                                        <p:attrNameLst>
                                          <p:attrName>ppt_w</p:attrName>
                                        </p:attrNameLst>
                                      </p:cBhvr>
                                      <p:tavLst>
                                        <p:tav tm="0">
                                          <p:val>
                                            <p:fltVal val="0"/>
                                          </p:val>
                                        </p:tav>
                                        <p:tav tm="100000">
                                          <p:val>
                                            <p:strVal val="#ppt_w"/>
                                          </p:val>
                                        </p:tav>
                                      </p:tavLst>
                                    </p:anim>
                                    <p:anim calcmode="lin" valueType="num">
                                      <p:cBhvr>
                                        <p:cTn id="103" dur="500" fill="hold"/>
                                        <p:tgtEl>
                                          <p:spTgt spid="25"/>
                                        </p:tgtEl>
                                        <p:attrNameLst>
                                          <p:attrName>ppt_h</p:attrName>
                                        </p:attrNameLst>
                                      </p:cBhvr>
                                      <p:tavLst>
                                        <p:tav tm="0">
                                          <p:val>
                                            <p:fltVal val="0"/>
                                          </p:val>
                                        </p:tav>
                                        <p:tav tm="100000">
                                          <p:val>
                                            <p:strVal val="#ppt_h"/>
                                          </p:val>
                                        </p:tav>
                                      </p:tavLst>
                                    </p:anim>
                                    <p:animEffect transition="in" filter="fade">
                                      <p:cBhvr>
                                        <p:cTn id="104"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21" grpId="0" animBg="1"/>
      <p:bldP spid="16" grpId="0" animBg="1"/>
      <p:bldP spid="15" grpId="0" animBg="1"/>
      <p:bldP spid="14" grpId="0" animBg="1"/>
      <p:bldP spid="13" grpId="0" animBg="1"/>
      <p:bldP spid="11" grpId="0" animBg="1"/>
      <p:bldP spid="20" grpId="0"/>
      <p:bldP spid="18" grpId="0" animBg="1"/>
      <p:bldP spid="19" grpId="0" animBg="1"/>
      <p:bldP spid="6" grpId="0" animBg="1"/>
      <p:bldP spid="5" grpId="0" animBg="1"/>
      <p:bldP spid="12" grpId="0" animBg="1"/>
      <p:bldP spid="7" grpId="0" animBg="1"/>
      <p:bldP spid="8" grpId="0" animBg="1"/>
      <p:bldP spid="9" grpId="0"/>
      <p:bldP spid="10" grpId="0"/>
      <p:bldP spid="22" grpId="0"/>
      <p:bldP spid="24" grpId="0"/>
      <p:bldP spid="2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latin typeface="Arial" panose="020B0604020202020204" pitchFamily="34" charset="0"/>
                <a:cs typeface="Arial" panose="020B0604020202020204" pitchFamily="34" charset="0"/>
              </a:rPr>
              <a:t>Worum geht es?</a:t>
            </a:r>
          </a:p>
        </p:txBody>
      </p:sp>
      <p:sp>
        <p:nvSpPr>
          <p:cNvPr id="4" name="Rechteck 3"/>
          <p:cNvSpPr/>
          <p:nvPr/>
        </p:nvSpPr>
        <p:spPr>
          <a:xfrm>
            <a:off x="838200" y="1897017"/>
            <a:ext cx="6239608" cy="4611262"/>
          </a:xfrm>
          <a:prstGeom prst="rect">
            <a:avLst/>
          </a:prstGeom>
        </p:spPr>
        <p:txBody>
          <a:bodyPr wrap="square">
            <a:spAutoFit/>
          </a:bodyPr>
          <a:lstStyle/>
          <a:p>
            <a:pPr algn="just">
              <a:lnSpc>
                <a:spcPct val="115000"/>
              </a:lnSpc>
              <a:spcAft>
                <a:spcPts val="2400"/>
              </a:spcAft>
            </a:pPr>
            <a:r>
              <a:rPr lang="de-DE" sz="2400" b="1" dirty="0">
                <a:solidFill>
                  <a:srgbClr val="000000"/>
                </a:solidFill>
                <a:latin typeface="Arial" panose="020B0604020202020204" pitchFamily="34" charset="0"/>
                <a:ea typeface="Calibri" panose="020F0502020204030204" pitchFamily="34" charset="0"/>
                <a:cs typeface="Times New Roman" panose="02020603050405020304" pitchFamily="18" charset="0"/>
              </a:rPr>
              <a:t>Die Konferenz versammelt Expertinnen und Experten aus drei wichtigen Spezialgebieten rund um das Thema „Herz“. </a:t>
            </a:r>
          </a:p>
          <a:p>
            <a:pPr algn="just">
              <a:lnSpc>
                <a:spcPct val="115000"/>
              </a:lnSpc>
              <a:spcAft>
                <a:spcPts val="2400"/>
              </a:spcAft>
            </a:pPr>
            <a:r>
              <a:rPr lang="de-DE" sz="2400" dirty="0">
                <a:solidFill>
                  <a:srgbClr val="000000"/>
                </a:solidFill>
                <a:latin typeface="Arial" panose="020B0604020202020204" pitchFamily="34" charset="0"/>
                <a:ea typeface="Calibri" panose="020F0502020204030204" pitchFamily="34" charset="0"/>
                <a:cs typeface="Times New Roman" panose="02020603050405020304" pitchFamily="18" charset="0"/>
              </a:rPr>
              <a:t>Auf der Konferenz geht es um einige Fallbeispiele. Anhand dieser Fälle soll der Frage nachgegangen werden, welche Erkrankungen mit diesem überaus wichtigen Organ zusammenhängen und inwieweit diese den Menschen beeinträchtigen. </a:t>
            </a:r>
          </a:p>
        </p:txBody>
      </p:sp>
      <p:pic>
        <p:nvPicPr>
          <p:cNvPr id="13" name="Grafik 12">
            <a:extLst>
              <a:ext uri="{FF2B5EF4-FFF2-40B4-BE49-F238E27FC236}">
                <a16:creationId xmlns:a16="http://schemas.microsoft.com/office/drawing/2014/main" id="{8C1600C1-215F-4B36-9D3B-A798B5AD393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942783" y="0"/>
            <a:ext cx="2249217" cy="2249217"/>
          </a:xfrm>
          <a:prstGeom prst="rect">
            <a:avLst/>
          </a:prstGeom>
        </p:spPr>
      </p:pic>
      <p:pic>
        <p:nvPicPr>
          <p:cNvPr id="14" name="Grafik 13">
            <a:extLst>
              <a:ext uri="{FF2B5EF4-FFF2-40B4-BE49-F238E27FC236}">
                <a16:creationId xmlns:a16="http://schemas.microsoft.com/office/drawing/2014/main" id="{31CD0289-10D0-4D01-9400-CB74488BE2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17191" y="4539394"/>
            <a:ext cx="2274809" cy="2274809"/>
          </a:xfrm>
          <a:prstGeom prst="rect">
            <a:avLst/>
          </a:prstGeom>
        </p:spPr>
      </p:pic>
      <p:pic>
        <p:nvPicPr>
          <p:cNvPr id="15" name="Grafik 14">
            <a:extLst>
              <a:ext uri="{FF2B5EF4-FFF2-40B4-BE49-F238E27FC236}">
                <a16:creationId xmlns:a16="http://schemas.microsoft.com/office/drawing/2014/main" id="{DEF347BB-165A-4C19-BC41-58D8E808F9B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929986" y="2256901"/>
            <a:ext cx="2274809" cy="2274809"/>
          </a:xfrm>
          <a:prstGeom prst="rect">
            <a:avLst/>
          </a:prstGeom>
        </p:spPr>
      </p:pic>
      <p:sp>
        <p:nvSpPr>
          <p:cNvPr id="10" name="Textfeld 9"/>
          <p:cNvSpPr txBox="1"/>
          <p:nvPr/>
        </p:nvSpPr>
        <p:spPr>
          <a:xfrm>
            <a:off x="7707390" y="726141"/>
            <a:ext cx="2609648" cy="461665"/>
          </a:xfrm>
          <a:prstGeom prst="rect">
            <a:avLst/>
          </a:prstGeom>
          <a:solidFill>
            <a:srgbClr val="FF0000"/>
          </a:solidFill>
        </p:spPr>
        <p:txBody>
          <a:bodyPr wrap="square" rtlCol="0">
            <a:spAutoFit/>
          </a:bodyPr>
          <a:lstStyle/>
          <a:p>
            <a:pPr algn="r"/>
            <a:r>
              <a:rPr lang="de-DE" sz="2400" b="1" dirty="0">
                <a:solidFill>
                  <a:schemeClr val="bg1"/>
                </a:solidFill>
                <a:latin typeface="Arial" panose="020B0604020202020204" pitchFamily="34" charset="0"/>
                <a:cs typeface="Arial" panose="020B0604020202020204" pitchFamily="34" charset="0"/>
              </a:rPr>
              <a:t>Arteriosklerose/</a:t>
            </a:r>
          </a:p>
        </p:txBody>
      </p:sp>
      <p:sp>
        <p:nvSpPr>
          <p:cNvPr id="12" name="Textfeld 11"/>
          <p:cNvSpPr txBox="1"/>
          <p:nvPr/>
        </p:nvSpPr>
        <p:spPr>
          <a:xfrm>
            <a:off x="8533668" y="1141104"/>
            <a:ext cx="1783370" cy="461665"/>
          </a:xfrm>
          <a:prstGeom prst="rect">
            <a:avLst/>
          </a:prstGeom>
          <a:solidFill>
            <a:srgbClr val="FF0000"/>
          </a:solidFill>
        </p:spPr>
        <p:txBody>
          <a:bodyPr wrap="square" rtlCol="0">
            <a:spAutoFit/>
          </a:bodyPr>
          <a:lstStyle/>
          <a:p>
            <a:pPr algn="r"/>
            <a:r>
              <a:rPr lang="de-DE" sz="2400" b="1" dirty="0">
                <a:solidFill>
                  <a:schemeClr val="bg1"/>
                </a:solidFill>
                <a:latin typeface="Arial" panose="020B0604020202020204" pitchFamily="34" charset="0"/>
                <a:cs typeface="Arial" panose="020B0604020202020204" pitchFamily="34" charset="0"/>
              </a:rPr>
              <a:t>Herzinfarkt</a:t>
            </a:r>
          </a:p>
        </p:txBody>
      </p:sp>
      <p:sp>
        <p:nvSpPr>
          <p:cNvPr id="11" name="Textfeld 10"/>
          <p:cNvSpPr txBox="1"/>
          <p:nvPr/>
        </p:nvSpPr>
        <p:spPr>
          <a:xfrm>
            <a:off x="8207618" y="2783204"/>
            <a:ext cx="2464777" cy="461665"/>
          </a:xfrm>
          <a:prstGeom prst="rect">
            <a:avLst/>
          </a:prstGeom>
          <a:solidFill>
            <a:srgbClr val="0071BC"/>
          </a:solidFill>
        </p:spPr>
        <p:txBody>
          <a:bodyPr wrap="square" rtlCol="0">
            <a:spAutoFit/>
          </a:bodyPr>
          <a:lstStyle/>
          <a:p>
            <a:pPr algn="r"/>
            <a:r>
              <a:rPr lang="de-DE" sz="2400" b="1" dirty="0">
                <a:latin typeface="Arial" panose="020B0604020202020204" pitchFamily="34" charset="0"/>
                <a:cs typeface="Arial" panose="020B0604020202020204" pitchFamily="34" charset="0"/>
              </a:rPr>
              <a:t>Herzschwäche</a:t>
            </a:r>
          </a:p>
        </p:txBody>
      </p:sp>
      <p:sp>
        <p:nvSpPr>
          <p:cNvPr id="9" name="Textfeld 8"/>
          <p:cNvSpPr txBox="1"/>
          <p:nvPr/>
        </p:nvSpPr>
        <p:spPr>
          <a:xfrm>
            <a:off x="8278134" y="4867090"/>
            <a:ext cx="2435469" cy="461665"/>
          </a:xfrm>
          <a:prstGeom prst="rect">
            <a:avLst/>
          </a:prstGeom>
          <a:solidFill>
            <a:srgbClr val="F15A24"/>
          </a:solidFill>
        </p:spPr>
        <p:txBody>
          <a:bodyPr wrap="square" rtlCol="0">
            <a:spAutoFit/>
          </a:bodyPr>
          <a:lstStyle/>
          <a:p>
            <a:pPr algn="r"/>
            <a:r>
              <a:rPr lang="de-DE" sz="2400" b="1" dirty="0">
                <a:latin typeface="Arial" panose="020B0604020202020204" pitchFamily="34" charset="0"/>
                <a:cs typeface="Arial" panose="020B0604020202020204" pitchFamily="34" charset="0"/>
              </a:rPr>
              <a:t>Bluthochdruck</a:t>
            </a:r>
          </a:p>
        </p:txBody>
      </p:sp>
    </p:spTree>
    <p:extLst>
      <p:ext uri="{BB962C8B-B14F-4D97-AF65-F5344CB8AC3E}">
        <p14:creationId xmlns:p14="http://schemas.microsoft.com/office/powerpoint/2010/main" val="477731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2" fill="hold" grpId="0" nodeType="click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wipe(right)">
                                      <p:cBhvr>
                                        <p:cTn id="14" dur="1000"/>
                                        <p:tgtEl>
                                          <p:spTgt spid="9"/>
                                        </p:tgtEl>
                                      </p:cBhvr>
                                    </p:animEffect>
                                  </p:childTnLst>
                                </p:cTn>
                              </p:par>
                              <p:par>
                                <p:cTn id="15" presetID="22" presetClass="entr" presetSubtype="2" fill="hold" grpId="0" nodeType="with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right)">
                                      <p:cBhvr>
                                        <p:cTn id="17" dur="1000"/>
                                        <p:tgtEl>
                                          <p:spTgt spid="10"/>
                                        </p:tgtEl>
                                      </p:cBhvr>
                                    </p:animEffect>
                                  </p:childTnLst>
                                </p:cTn>
                              </p:par>
                              <p:par>
                                <p:cTn id="18" presetID="22" presetClass="entr" presetSubtype="2" fill="hold" grpId="0" nodeType="withEffect">
                                  <p:stCondLst>
                                    <p:cond delay="0"/>
                                  </p:stCondLst>
                                  <p:childTnLst>
                                    <p:set>
                                      <p:cBhvr>
                                        <p:cTn id="19" dur="1" fill="hold">
                                          <p:stCondLst>
                                            <p:cond delay="0"/>
                                          </p:stCondLst>
                                        </p:cTn>
                                        <p:tgtEl>
                                          <p:spTgt spid="12"/>
                                        </p:tgtEl>
                                        <p:attrNameLst>
                                          <p:attrName>style.visibility</p:attrName>
                                        </p:attrNameLst>
                                      </p:cBhvr>
                                      <p:to>
                                        <p:strVal val="visible"/>
                                      </p:to>
                                    </p:set>
                                    <p:animEffect transition="in" filter="wipe(right)">
                                      <p:cBhvr>
                                        <p:cTn id="20" dur="1000"/>
                                        <p:tgtEl>
                                          <p:spTgt spid="12"/>
                                        </p:tgtEl>
                                      </p:cBhvr>
                                    </p:animEffect>
                                  </p:childTnLst>
                                </p:cTn>
                              </p:par>
                              <p:par>
                                <p:cTn id="21" presetID="22" presetClass="entr" presetSubtype="2" fill="hold" grpId="0"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wipe(right)">
                                      <p:cBhvr>
                                        <p:cTn id="23" dur="1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0" grpId="0" animBg="1"/>
      <p:bldP spid="12" grpId="0" animBg="1"/>
      <p:bldP spid="11" grpId="0" animBg="1"/>
      <p:bldP spid="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0" y="79131"/>
            <a:ext cx="12192000" cy="6858000"/>
          </a:xfrm>
          <a:prstGeom prst="rect">
            <a:avLst/>
          </a:prstGeom>
          <a:solidFill>
            <a:srgbClr val="FF0000"/>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a:xfrm>
            <a:off x="838200" y="365126"/>
            <a:ext cx="10515600" cy="693208"/>
          </a:xfrm>
        </p:spPr>
        <p:txBody>
          <a:bodyPr>
            <a:normAutofit/>
          </a:bodyPr>
          <a:lstStyle/>
          <a:p>
            <a:r>
              <a:rPr lang="de-DE" sz="3600" b="1" dirty="0">
                <a:solidFill>
                  <a:schemeClr val="bg1"/>
                </a:solidFill>
                <a:latin typeface="Arial" panose="020B0604020202020204" pitchFamily="34" charset="0"/>
                <a:cs typeface="Arial" panose="020B0604020202020204" pitchFamily="34" charset="0"/>
              </a:rPr>
              <a:t>Fallbeispiel 3: Werner Müller (49)</a:t>
            </a:r>
          </a:p>
        </p:txBody>
      </p:sp>
      <p:sp>
        <p:nvSpPr>
          <p:cNvPr id="3" name="Textfeld 2"/>
          <p:cNvSpPr txBox="1"/>
          <p:nvPr/>
        </p:nvSpPr>
        <p:spPr>
          <a:xfrm>
            <a:off x="220134" y="2645324"/>
            <a:ext cx="12192000" cy="2277547"/>
          </a:xfrm>
          <a:prstGeom prst="rect">
            <a:avLst/>
          </a:prstGeom>
          <a:noFill/>
        </p:spPr>
        <p:txBody>
          <a:bodyPr wrap="square" rtlCol="0" anchor="ctr">
            <a:spAutoFit/>
          </a:bodyPr>
          <a:lstStyle/>
          <a:p>
            <a:pPr algn="ctr"/>
            <a:r>
              <a:rPr lang="de-DE" sz="5400" b="1" dirty="0">
                <a:solidFill>
                  <a:schemeClr val="bg1"/>
                </a:solidFill>
                <a:latin typeface="Arial" panose="020B0604020202020204" pitchFamily="34" charset="0"/>
                <a:cs typeface="Arial" panose="020B0604020202020204" pitchFamily="34" charset="0"/>
              </a:rPr>
              <a:t>Akuter Herzinfarkt </a:t>
            </a:r>
            <a:br>
              <a:rPr lang="de-DE" sz="5400" b="1" dirty="0">
                <a:solidFill>
                  <a:schemeClr val="bg1"/>
                </a:solidFill>
                <a:latin typeface="Arial" panose="020B0604020202020204" pitchFamily="34" charset="0"/>
                <a:cs typeface="Arial" panose="020B0604020202020204" pitchFamily="34" charset="0"/>
              </a:rPr>
            </a:br>
            <a:r>
              <a:rPr lang="de-DE" sz="4400" dirty="0">
                <a:solidFill>
                  <a:schemeClr val="bg1"/>
                </a:solidFill>
                <a:latin typeface="Arial" panose="020B0604020202020204" pitchFamily="34" charset="0"/>
                <a:cs typeface="Arial" panose="020B0604020202020204" pitchFamily="34" charset="0"/>
              </a:rPr>
              <a:t>durch</a:t>
            </a:r>
          </a:p>
          <a:p>
            <a:pPr algn="ctr"/>
            <a:r>
              <a:rPr lang="de-DE" sz="4400" dirty="0">
                <a:solidFill>
                  <a:schemeClr val="bg1"/>
                </a:solidFill>
                <a:latin typeface="Arial" panose="020B0604020202020204" pitchFamily="34" charset="0"/>
                <a:cs typeface="Arial" panose="020B0604020202020204" pitchFamily="34" charset="0"/>
              </a:rPr>
              <a:t>fortgeschrittene Arteriosklerose</a:t>
            </a:r>
          </a:p>
        </p:txBody>
      </p:sp>
    </p:spTree>
    <p:extLst>
      <p:ext uri="{BB962C8B-B14F-4D97-AF65-F5344CB8AC3E}">
        <p14:creationId xmlns:p14="http://schemas.microsoft.com/office/powerpoint/2010/main" val="313190081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p:cNvSpPr txBox="1">
            <a:spLocks/>
          </p:cNvSpPr>
          <p:nvPr/>
        </p:nvSpPr>
        <p:spPr>
          <a:xfrm>
            <a:off x="838199" y="1347259"/>
            <a:ext cx="10515600" cy="69320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DE" sz="5400" b="1" dirty="0">
                <a:latin typeface="Arial" panose="020B0604020202020204" pitchFamily="34" charset="0"/>
                <a:cs typeface="Arial" panose="020B0604020202020204" pitchFamily="34" charset="0"/>
              </a:rPr>
              <a:t>Fallbeispiel 4: </a:t>
            </a:r>
            <a:br>
              <a:rPr lang="de-DE" sz="5400" b="1" dirty="0">
                <a:latin typeface="Arial" panose="020B0604020202020204" pitchFamily="34" charset="0"/>
                <a:cs typeface="Arial" panose="020B0604020202020204" pitchFamily="34" charset="0"/>
              </a:rPr>
            </a:br>
            <a:r>
              <a:rPr lang="de-DE" sz="5400" b="1" dirty="0">
                <a:latin typeface="Arial" panose="020B0604020202020204" pitchFamily="34" charset="0"/>
                <a:cs typeface="Arial" panose="020B0604020202020204" pitchFamily="34" charset="0"/>
              </a:rPr>
              <a:t>Max Schuster (22)</a:t>
            </a:r>
          </a:p>
        </p:txBody>
      </p:sp>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42992" y="2976875"/>
            <a:ext cx="3506015" cy="3601725"/>
          </a:xfrm>
          <a:prstGeom prst="rect">
            <a:avLst/>
          </a:prstGeom>
        </p:spPr>
      </p:pic>
    </p:spTree>
    <p:extLst>
      <p:ext uri="{BB962C8B-B14F-4D97-AF65-F5344CB8AC3E}">
        <p14:creationId xmlns:p14="http://schemas.microsoft.com/office/powerpoint/2010/main" val="5610450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199" y="3495187"/>
            <a:ext cx="10515600" cy="1325563"/>
          </a:xfrm>
        </p:spPr>
        <p:txBody>
          <a:bodyPr>
            <a:noAutofit/>
          </a:bodyPr>
          <a:lstStyle/>
          <a:p>
            <a:pPr algn="ctr"/>
            <a:r>
              <a:rPr lang="de-DE" sz="5400" b="1" dirty="0">
                <a:solidFill>
                  <a:schemeClr val="accent6"/>
                </a:solidFill>
                <a:latin typeface="Arial" panose="020B0604020202020204" pitchFamily="34" charset="0"/>
                <a:cs typeface="Arial" panose="020B0604020202020204" pitchFamily="34" charset="0"/>
              </a:rPr>
              <a:t>1 Minute </a:t>
            </a:r>
            <a:br>
              <a:rPr lang="de-DE" sz="5400" b="1" dirty="0">
                <a:solidFill>
                  <a:schemeClr val="accent6"/>
                </a:solidFill>
                <a:latin typeface="Arial" panose="020B0604020202020204" pitchFamily="34" charset="0"/>
                <a:cs typeface="Arial" panose="020B0604020202020204" pitchFamily="34" charset="0"/>
              </a:rPr>
            </a:br>
            <a:br>
              <a:rPr lang="de-DE" sz="5400" b="1" dirty="0">
                <a:solidFill>
                  <a:schemeClr val="accent6"/>
                </a:solidFill>
                <a:latin typeface="Arial" panose="020B0604020202020204" pitchFamily="34" charset="0"/>
                <a:cs typeface="Arial" panose="020B0604020202020204" pitchFamily="34" charset="0"/>
              </a:rPr>
            </a:br>
            <a:br>
              <a:rPr lang="de-DE" sz="5400" dirty="0">
                <a:latin typeface="Arial" panose="020B0604020202020204" pitchFamily="34" charset="0"/>
                <a:cs typeface="Arial" panose="020B0604020202020204" pitchFamily="34" charset="0"/>
              </a:rPr>
            </a:br>
            <a:br>
              <a:rPr lang="de-DE" sz="5400" dirty="0">
                <a:latin typeface="Arial" panose="020B0604020202020204" pitchFamily="34" charset="0"/>
                <a:cs typeface="Arial" panose="020B0604020202020204" pitchFamily="34" charset="0"/>
              </a:rPr>
            </a:br>
            <a:r>
              <a:rPr lang="de-DE" sz="5400" dirty="0">
                <a:latin typeface="Arial" panose="020B0604020202020204" pitchFamily="34" charset="0"/>
                <a:cs typeface="Arial" panose="020B0604020202020204" pitchFamily="34" charset="0"/>
              </a:rPr>
              <a:t>Expertenberatung</a:t>
            </a:r>
          </a:p>
        </p:txBody>
      </p:sp>
      <p:sp>
        <p:nvSpPr>
          <p:cNvPr id="5" name="Rechteck 4"/>
          <p:cNvSpPr/>
          <p:nvPr/>
        </p:nvSpPr>
        <p:spPr>
          <a:xfrm>
            <a:off x="1699846" y="3640016"/>
            <a:ext cx="8784000" cy="1310054"/>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p:nvSpPr>
        <p:spPr>
          <a:xfrm>
            <a:off x="1699846" y="3640016"/>
            <a:ext cx="8792307" cy="13100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itel 1"/>
          <p:cNvSpPr txBox="1">
            <a:spLocks/>
          </p:cNvSpPr>
          <p:nvPr/>
        </p:nvSpPr>
        <p:spPr>
          <a:xfrm>
            <a:off x="838200" y="365126"/>
            <a:ext cx="10515600" cy="6932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600" b="1" dirty="0">
                <a:latin typeface="Arial" panose="020B0604020202020204" pitchFamily="34" charset="0"/>
                <a:cs typeface="Arial" panose="020B0604020202020204" pitchFamily="34" charset="0"/>
              </a:rPr>
              <a:t>Fallbeispiel 4: Max Schuster (22)</a:t>
            </a:r>
          </a:p>
        </p:txBody>
      </p:sp>
    </p:spTree>
    <p:extLst>
      <p:ext uri="{BB962C8B-B14F-4D97-AF65-F5344CB8AC3E}">
        <p14:creationId xmlns:p14="http://schemas.microsoft.com/office/powerpoint/2010/main" val="703244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par>
                          <p:cTn id="15" fill="hold">
                            <p:stCondLst>
                              <p:cond delay="500"/>
                            </p:stCondLst>
                            <p:childTnLst>
                              <p:par>
                                <p:cTn id="16" presetID="22" presetClass="entr" presetSubtype="8" fill="hold" grpId="0" nodeType="afterEffect">
                                  <p:stCondLst>
                                    <p:cond delay="1500"/>
                                  </p:stCondLst>
                                  <p:childTnLst>
                                    <p:set>
                                      <p:cBhvr>
                                        <p:cTn id="17" dur="1" fill="hold">
                                          <p:stCondLst>
                                            <p:cond delay="0"/>
                                          </p:stCondLst>
                                        </p:cTn>
                                        <p:tgtEl>
                                          <p:spTgt spid="5"/>
                                        </p:tgtEl>
                                        <p:attrNameLst>
                                          <p:attrName>style.visibility</p:attrName>
                                        </p:attrNameLst>
                                      </p:cBhvr>
                                      <p:to>
                                        <p:strVal val="visible"/>
                                      </p:to>
                                    </p:set>
                                    <p:animEffect transition="in" filter="wipe(left)">
                                      <p:cBhvr>
                                        <p:cTn id="18" dur="60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4"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693208"/>
          </a:xfrm>
        </p:spPr>
        <p:txBody>
          <a:bodyPr>
            <a:normAutofit/>
          </a:bodyPr>
          <a:lstStyle/>
          <a:p>
            <a:r>
              <a:rPr lang="de-DE" sz="3600" b="1" dirty="0">
                <a:latin typeface="Arial" panose="020B0604020202020204" pitchFamily="34" charset="0"/>
                <a:cs typeface="Arial" panose="020B0604020202020204" pitchFamily="34" charset="0"/>
              </a:rPr>
              <a:t>Fallbeispiel 4: Max Schuster </a:t>
            </a:r>
            <a:r>
              <a:rPr lang="de-DE" sz="3600" b="1" dirty="0">
                <a:effectLst/>
                <a:latin typeface="Arial" panose="020B0604020202020204" pitchFamily="34" charset="0"/>
                <a:cs typeface="Arial" panose="020B0604020202020204" pitchFamily="34" charset="0"/>
              </a:rPr>
              <a:t>(22)</a:t>
            </a:r>
            <a:endParaRPr lang="de-DE" sz="3600" b="1" dirty="0">
              <a:latin typeface="Arial" panose="020B0604020202020204" pitchFamily="34" charset="0"/>
              <a:cs typeface="Arial" panose="020B0604020202020204" pitchFamily="34" charset="0"/>
            </a:endParaRPr>
          </a:p>
        </p:txBody>
      </p:sp>
      <p:graphicFrame>
        <p:nvGraphicFramePr>
          <p:cNvPr id="4" name="Tabelle 3"/>
          <p:cNvGraphicFramePr>
            <a:graphicFrameLocks noGrp="1"/>
          </p:cNvGraphicFramePr>
          <p:nvPr>
            <p:extLst>
              <p:ext uri="{D42A27DB-BD31-4B8C-83A1-F6EECF244321}">
                <p14:modId xmlns:p14="http://schemas.microsoft.com/office/powerpoint/2010/main" val="3281002963"/>
              </p:ext>
            </p:extLst>
          </p:nvPr>
        </p:nvGraphicFramePr>
        <p:xfrm>
          <a:off x="838200" y="1273817"/>
          <a:ext cx="8551985" cy="4998720"/>
        </p:xfrm>
        <a:graphic>
          <a:graphicData uri="http://schemas.openxmlformats.org/drawingml/2006/table">
            <a:tbl>
              <a:tblPr firstRow="1" firstCol="1" bandRow="1">
                <a:tableStyleId>{2D5ABB26-0587-4C30-8999-92F81FD0307C}</a:tableStyleId>
              </a:tblPr>
              <a:tblGrid>
                <a:gridCol w="8551985">
                  <a:extLst>
                    <a:ext uri="{9D8B030D-6E8A-4147-A177-3AD203B41FA5}">
                      <a16:colId xmlns:a16="http://schemas.microsoft.com/office/drawing/2014/main" val="20000"/>
                    </a:ext>
                  </a:extLst>
                </a:gridCol>
              </a:tblGrid>
              <a:tr h="4056626">
                <a:tc>
                  <a:txBody>
                    <a:bodyPr/>
                    <a:lstStyle/>
                    <a:p>
                      <a:pPr algn="just">
                        <a:lnSpc>
                          <a:spcPct val="115000"/>
                        </a:lnSpc>
                        <a:spcAft>
                          <a:spcPts val="800"/>
                        </a:spcAft>
                      </a:pPr>
                      <a:r>
                        <a:rPr lang="de-DE" sz="1600" b="0" dirty="0">
                          <a:effectLst/>
                          <a:latin typeface="Arial" panose="020B0604020202020204" pitchFamily="34" charset="0"/>
                          <a:ea typeface="Calibri" panose="020F0502020204030204" pitchFamily="34" charset="0"/>
                          <a:cs typeface="Arial" panose="020B0604020202020204" pitchFamily="34" charset="0"/>
                        </a:rPr>
                        <a:t>Max ist 22 Jahre alt und aktuell studiert er Sportwissenschaften an einer bekannten Universität. Ihm gefällt das Studium außerordentlich gut, viel Action und lässige Mitstudierende. Demnächst steht aber eine wichtige praktische Prüfung an: Leichtathletik. Dafür übt Max nun mehrmals die Woche, er geht im Park joggen, ist im Fitnessstudio und am Wochenende steht er mit seinem Fußballverein auf dem Sportplatz um die Gegner vom Platz zu fegen. Er ist Stürmer. </a:t>
                      </a:r>
                      <a:endParaRPr lang="de-DE" sz="2000" b="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de-DE" sz="1600" b="0" dirty="0">
                          <a:effectLst/>
                          <a:latin typeface="Arial" panose="020B0604020202020204" pitchFamily="34" charset="0"/>
                          <a:ea typeface="Calibri" panose="020F0502020204030204" pitchFamily="34" charset="0"/>
                          <a:cs typeface="Arial" panose="020B0604020202020204" pitchFamily="34" charset="0"/>
                        </a:rPr>
                        <a:t>Seit 4 Wochen fällt ihm der Sport jedoch etwas schwerer als sonst. Irgendwie wird er seinen Husten nicht richtig los und er fühlt sich nicht mehr richtig fit. In den letzten Wochen ist er nach seinem 5 Kilometer Lauf immer stärker am Ende mit seiner Luft. Ein paar Mal hat er sich gefragt, ob das was mit seiner Grippe zu tun hat, die ihn vor 6 Wochen zwei Tage lang mit Fieber an das Bett gefesselt hat. Wegen seiner Prüfung hat er natürlich nach ein paar Tagen, sobald er wieder aufstehen konnte, weiter trainiert.</a:t>
                      </a:r>
                      <a:endParaRPr lang="de-DE" sz="2000" b="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de-DE" sz="1600" b="0" dirty="0">
                          <a:effectLst/>
                          <a:latin typeface="Arial" panose="020B0604020202020204" pitchFamily="34" charset="0"/>
                          <a:ea typeface="Calibri" panose="020F0502020204030204" pitchFamily="34" charset="0"/>
                          <a:cs typeface="Arial" panose="020B0604020202020204" pitchFamily="34" charset="0"/>
                        </a:rPr>
                        <a:t>Es ist ein Sonntagabend und Max hat gar keine Lust ins Bett zu gehen. Er schläft immer so schlecht nachts und wird von Hustenattacken geweckt, die oft erst besser werden, wenn er sich hinsetzt.</a:t>
                      </a:r>
                      <a:endParaRPr lang="de-DE" sz="2000" b="0" dirty="0">
                        <a:effectLst/>
                        <a:latin typeface="Arial" panose="020B0604020202020204" pitchFamily="34" charset="0"/>
                        <a:ea typeface="Calibri" panose="020F0502020204030204" pitchFamily="34" charset="0"/>
                        <a:cs typeface="Times New Roman" panose="02020603050405020304" pitchFamily="18" charset="0"/>
                      </a:endParaRPr>
                    </a:p>
                    <a:p>
                      <a:r>
                        <a:rPr lang="de-DE" sz="1600" b="0" dirty="0">
                          <a:effectLst/>
                          <a:latin typeface="Arial" panose="020B0604020202020204" pitchFamily="34" charset="0"/>
                          <a:ea typeface="Calibri" panose="020F0502020204030204" pitchFamily="34" charset="0"/>
                        </a:rPr>
                        <a:t>Als ihm am nächsten Abend zudem auffällt, dass auch seine Füße irgendwie dick sind, beschließt er, morgen doch mal zum Arzt zu gehen.</a:t>
                      </a:r>
                      <a:endParaRPr lang="de-DE" sz="1600" b="0" dirty="0">
                        <a:effectLst/>
                        <a:latin typeface="Arial" panose="020B0604020202020204" pitchFamily="34" charset="0"/>
                        <a:ea typeface="Calibri" panose="020F0502020204030204" pitchFamily="34" charset="0"/>
                        <a:cs typeface="Arial" panose="020B0604020202020204" pitchFamily="34" charset="0"/>
                      </a:endParaRPr>
                    </a:p>
                  </a:txBody>
                  <a:tcPr marL="62410" marR="62410"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6542487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hteckige Legende 17"/>
          <p:cNvSpPr/>
          <p:nvPr/>
        </p:nvSpPr>
        <p:spPr>
          <a:xfrm>
            <a:off x="4597399" y="3328485"/>
            <a:ext cx="2091268" cy="316523"/>
          </a:xfrm>
          <a:prstGeom prst="wedgeRectCallout">
            <a:avLst>
              <a:gd name="adj1" fmla="val 189527"/>
              <a:gd name="adj2" fmla="val -9922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9" name="Rechteckige Legende 18"/>
          <p:cNvSpPr/>
          <p:nvPr/>
        </p:nvSpPr>
        <p:spPr>
          <a:xfrm>
            <a:off x="7640515" y="4814871"/>
            <a:ext cx="1749670" cy="316523"/>
          </a:xfrm>
          <a:prstGeom prst="wedgeRectCallout">
            <a:avLst>
              <a:gd name="adj1" fmla="val 64109"/>
              <a:gd name="adj2" fmla="val -2700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ige Legende 15"/>
          <p:cNvSpPr/>
          <p:nvPr/>
        </p:nvSpPr>
        <p:spPr>
          <a:xfrm>
            <a:off x="3081864" y="5137421"/>
            <a:ext cx="1515535" cy="316523"/>
          </a:xfrm>
          <a:prstGeom prst="wedgeRectCallout">
            <a:avLst>
              <a:gd name="adj1" fmla="val 382076"/>
              <a:gd name="adj2" fmla="val -37704"/>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ige Legende 19"/>
          <p:cNvSpPr/>
          <p:nvPr/>
        </p:nvSpPr>
        <p:spPr>
          <a:xfrm>
            <a:off x="879680" y="5122927"/>
            <a:ext cx="881387" cy="316523"/>
          </a:xfrm>
          <a:prstGeom prst="wedgeRectCallout">
            <a:avLst>
              <a:gd name="adj1" fmla="val 21886"/>
              <a:gd name="adj2" fmla="val -10954"/>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7" name="Rechteckige Legende 16"/>
          <p:cNvSpPr/>
          <p:nvPr/>
        </p:nvSpPr>
        <p:spPr>
          <a:xfrm>
            <a:off x="6349011" y="5748980"/>
            <a:ext cx="1922922" cy="316523"/>
          </a:xfrm>
          <a:prstGeom prst="wedgeRectCallout">
            <a:avLst>
              <a:gd name="adj1" fmla="val 120657"/>
              <a:gd name="adj2" fmla="val -6445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ige Legende 5"/>
          <p:cNvSpPr/>
          <p:nvPr/>
        </p:nvSpPr>
        <p:spPr>
          <a:xfrm>
            <a:off x="4385057" y="3880762"/>
            <a:ext cx="3971292" cy="316523"/>
          </a:xfrm>
          <a:prstGeom prst="wedgeRectCallout">
            <a:avLst>
              <a:gd name="adj1" fmla="val 81443"/>
              <a:gd name="adj2" fmla="val -29123"/>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ige Legende 13"/>
          <p:cNvSpPr/>
          <p:nvPr/>
        </p:nvSpPr>
        <p:spPr>
          <a:xfrm>
            <a:off x="4291445" y="2372215"/>
            <a:ext cx="1388360" cy="316523"/>
          </a:xfrm>
          <a:prstGeom prst="wedgeRectCallout">
            <a:avLst>
              <a:gd name="adj1" fmla="val 282803"/>
              <a:gd name="adj2" fmla="val -126592"/>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3" name="Rechteckige Legende 12"/>
          <p:cNvSpPr/>
          <p:nvPr/>
        </p:nvSpPr>
        <p:spPr>
          <a:xfrm>
            <a:off x="4110273" y="1273817"/>
            <a:ext cx="3277356" cy="316523"/>
          </a:xfrm>
          <a:prstGeom prst="wedgeRectCallout">
            <a:avLst>
              <a:gd name="adj1" fmla="val 118046"/>
              <a:gd name="adj2" fmla="val 72620"/>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ige Legende 11"/>
          <p:cNvSpPr/>
          <p:nvPr/>
        </p:nvSpPr>
        <p:spPr>
          <a:xfrm>
            <a:off x="7535508" y="2071826"/>
            <a:ext cx="1388360" cy="316523"/>
          </a:xfrm>
          <a:prstGeom prst="wedgeRectCallout">
            <a:avLst>
              <a:gd name="adj1" fmla="val 102902"/>
              <a:gd name="adj2" fmla="val -57045"/>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5" name="Rechteckige Legende 4"/>
          <p:cNvSpPr/>
          <p:nvPr/>
        </p:nvSpPr>
        <p:spPr>
          <a:xfrm>
            <a:off x="6196924" y="2071826"/>
            <a:ext cx="779610" cy="316523"/>
          </a:xfrm>
          <a:prstGeom prst="wedgeRectCallout">
            <a:avLst>
              <a:gd name="adj1" fmla="val 24300"/>
              <a:gd name="adj2" fmla="val 15177"/>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a:xfrm>
            <a:off x="838200" y="365126"/>
            <a:ext cx="10515600" cy="693208"/>
          </a:xfrm>
        </p:spPr>
        <p:txBody>
          <a:bodyPr>
            <a:normAutofit/>
          </a:bodyPr>
          <a:lstStyle/>
          <a:p>
            <a:r>
              <a:rPr lang="de-DE" sz="3600" b="1" dirty="0">
                <a:latin typeface="Arial" panose="020B0604020202020204" pitchFamily="34" charset="0"/>
                <a:cs typeface="Arial" panose="020B0604020202020204" pitchFamily="34" charset="0"/>
              </a:rPr>
              <a:t>Fallbeispiel 4: Max Schuster </a:t>
            </a:r>
            <a:r>
              <a:rPr lang="de-DE" sz="3600" b="1" dirty="0">
                <a:effectLst/>
                <a:latin typeface="Arial" panose="020B0604020202020204" pitchFamily="34" charset="0"/>
                <a:cs typeface="Arial" panose="020B0604020202020204" pitchFamily="34" charset="0"/>
              </a:rPr>
              <a:t>(22)</a:t>
            </a:r>
            <a:endParaRPr lang="de-DE" sz="3600" b="1" dirty="0">
              <a:latin typeface="Arial" panose="020B0604020202020204" pitchFamily="34" charset="0"/>
              <a:cs typeface="Arial" panose="020B0604020202020204" pitchFamily="34" charset="0"/>
            </a:endParaRPr>
          </a:p>
        </p:txBody>
      </p:sp>
      <p:sp>
        <p:nvSpPr>
          <p:cNvPr id="7" name="Rechteck 6"/>
          <p:cNvSpPr/>
          <p:nvPr/>
        </p:nvSpPr>
        <p:spPr>
          <a:xfrm rot="16200000">
            <a:off x="10867870" y="1761812"/>
            <a:ext cx="1554051" cy="587853"/>
          </a:xfrm>
          <a:prstGeom prst="rect">
            <a:avLst/>
          </a:prstGeom>
          <a:ln>
            <a:solidFill>
              <a:schemeClr val="bg1">
                <a:lumMod val="50000"/>
              </a:schemeClr>
            </a:solidFill>
          </a:ln>
        </p:spPr>
        <p:txBody>
          <a:bodyPr wrap="square">
            <a:spAutoFit/>
          </a:bodyPr>
          <a:lstStyle/>
          <a:p>
            <a:pPr marL="114300">
              <a:lnSpc>
                <a:spcPct val="115000"/>
              </a:lnSpc>
              <a:spcBef>
                <a:spcPts val="1800"/>
              </a:spcBef>
              <a:spcAft>
                <a:spcPts val="0"/>
              </a:spcAft>
            </a:pPr>
            <a:r>
              <a:rPr lang="de-DE" sz="1400" b="1" dirty="0">
                <a:solidFill>
                  <a:schemeClr val="accent1">
                    <a:lumMod val="60000"/>
                    <a:lumOff val="40000"/>
                  </a:schemeClr>
                </a:solidFill>
                <a:latin typeface="Arial" panose="020B0604020202020204" pitchFamily="34" charset="0"/>
                <a:cs typeface="Arial" panose="020B0604020202020204" pitchFamily="34" charset="0"/>
              </a:rPr>
              <a:t>Allgemeine Risikofaktoren</a:t>
            </a:r>
            <a:endParaRPr lang="de-DE" sz="1400" b="1" dirty="0">
              <a:solidFill>
                <a:schemeClr val="accent1">
                  <a:lumMod val="60000"/>
                  <a:lumOff val="40000"/>
                </a:schemeClr>
              </a:solidFill>
              <a:effectLst/>
              <a:latin typeface="Arial" panose="020B0604020202020204" pitchFamily="34" charset="0"/>
              <a:cs typeface="Arial" panose="020B0604020202020204" pitchFamily="34" charset="0"/>
            </a:endParaRPr>
          </a:p>
        </p:txBody>
      </p:sp>
      <p:sp>
        <p:nvSpPr>
          <p:cNvPr id="9" name="Rechteck 8"/>
          <p:cNvSpPr/>
          <p:nvPr/>
        </p:nvSpPr>
        <p:spPr>
          <a:xfrm rot="16200000">
            <a:off x="10175547" y="4515621"/>
            <a:ext cx="3173738" cy="340093"/>
          </a:xfrm>
          <a:prstGeom prst="rect">
            <a:avLst/>
          </a:prstGeom>
          <a:ln>
            <a:solidFill>
              <a:schemeClr val="bg1">
                <a:lumMod val="50000"/>
              </a:schemeClr>
            </a:solidFill>
          </a:ln>
        </p:spPr>
        <p:txBody>
          <a:bodyPr wrap="square">
            <a:spAutoFit/>
          </a:bodyPr>
          <a:lstStyle/>
          <a:p>
            <a:pPr marL="114300" algn="ctr">
              <a:lnSpc>
                <a:spcPct val="115000"/>
              </a:lnSpc>
              <a:spcBef>
                <a:spcPts val="1800"/>
              </a:spcBef>
              <a:spcAft>
                <a:spcPts val="0"/>
              </a:spcAft>
            </a:pPr>
            <a:r>
              <a:rPr lang="de-DE" sz="1400" b="1" dirty="0">
                <a:solidFill>
                  <a:schemeClr val="accent1"/>
                </a:solidFill>
                <a:latin typeface="Arial" panose="020B0604020202020204" pitchFamily="34" charset="0"/>
                <a:cs typeface="Arial" panose="020B0604020202020204" pitchFamily="34" charset="0"/>
              </a:rPr>
              <a:t>Symptome</a:t>
            </a:r>
            <a:endParaRPr lang="de-DE" sz="1400" b="1" dirty="0">
              <a:solidFill>
                <a:schemeClr val="accent1"/>
              </a:solidFill>
              <a:effectLst/>
              <a:latin typeface="Arial" panose="020B0604020202020204" pitchFamily="34" charset="0"/>
              <a:cs typeface="Arial" panose="020B0604020202020204" pitchFamily="34" charset="0"/>
            </a:endParaRPr>
          </a:p>
        </p:txBody>
      </p:sp>
      <p:sp>
        <p:nvSpPr>
          <p:cNvPr id="10" name="Rechteck 9"/>
          <p:cNvSpPr/>
          <p:nvPr/>
        </p:nvSpPr>
        <p:spPr>
          <a:xfrm>
            <a:off x="9526079" y="2986664"/>
            <a:ext cx="1824890" cy="587853"/>
          </a:xfrm>
          <a:prstGeom prst="rect">
            <a:avLst/>
          </a:prstGeom>
        </p:spPr>
        <p:txBody>
          <a:bodyPr wrap="square">
            <a:spAutoFit/>
          </a:bodyPr>
          <a:lstStyle/>
          <a:p>
            <a:pPr marL="114300">
              <a:lnSpc>
                <a:spcPct val="115000"/>
              </a:lnSpc>
              <a:spcBef>
                <a:spcPts val="1800"/>
              </a:spcBef>
              <a:spcAft>
                <a:spcPts val="0"/>
              </a:spcAft>
            </a:pPr>
            <a:r>
              <a:rPr lang="de-DE" sz="1400" b="1" dirty="0">
                <a:solidFill>
                  <a:schemeClr val="accent1"/>
                </a:solidFill>
                <a:latin typeface="Arial" panose="020B0604020202020204" pitchFamily="34" charset="0"/>
                <a:cs typeface="Arial" panose="020B0604020202020204" pitchFamily="34" charset="0"/>
              </a:rPr>
              <a:t>Schlechter Allgemeinzustand</a:t>
            </a:r>
            <a:endParaRPr lang="de-DE" sz="1400" b="1" dirty="0">
              <a:solidFill>
                <a:schemeClr val="accent1"/>
              </a:solidFill>
              <a:effectLst/>
              <a:latin typeface="Arial" panose="020B0604020202020204" pitchFamily="34" charset="0"/>
              <a:cs typeface="Arial" panose="020B0604020202020204" pitchFamily="34" charset="0"/>
            </a:endParaRPr>
          </a:p>
        </p:txBody>
      </p:sp>
      <p:sp>
        <p:nvSpPr>
          <p:cNvPr id="15" name="Rechteck 14"/>
          <p:cNvSpPr/>
          <p:nvPr/>
        </p:nvSpPr>
        <p:spPr>
          <a:xfrm>
            <a:off x="9564829" y="1457474"/>
            <a:ext cx="1786140" cy="835613"/>
          </a:xfrm>
          <a:prstGeom prst="rect">
            <a:avLst/>
          </a:prstGeom>
        </p:spPr>
        <p:txBody>
          <a:bodyPr wrap="square">
            <a:spAutoFit/>
          </a:bodyPr>
          <a:lstStyle/>
          <a:p>
            <a:pPr marL="114300">
              <a:lnSpc>
                <a:spcPct val="115000"/>
              </a:lnSpc>
              <a:spcBef>
                <a:spcPts val="1800"/>
              </a:spcBef>
              <a:spcAft>
                <a:spcPts val="0"/>
              </a:spcAft>
            </a:pPr>
            <a:r>
              <a:rPr lang="de-DE" sz="1400" b="1" dirty="0">
                <a:solidFill>
                  <a:schemeClr val="accent1">
                    <a:lumMod val="60000"/>
                    <a:lumOff val="40000"/>
                  </a:schemeClr>
                </a:solidFill>
                <a:latin typeface="Arial" panose="020B0604020202020204" pitchFamily="34" charset="0"/>
                <a:cs typeface="Arial" panose="020B0604020202020204" pitchFamily="34" charset="0"/>
              </a:rPr>
              <a:t>Gute körperliche Fitness, geringes Risiko</a:t>
            </a:r>
            <a:endParaRPr lang="de-DE" sz="1400" b="1" dirty="0">
              <a:solidFill>
                <a:schemeClr val="accent1">
                  <a:lumMod val="60000"/>
                  <a:lumOff val="40000"/>
                </a:schemeClr>
              </a:solidFill>
              <a:effectLst/>
              <a:latin typeface="Arial" panose="020B0604020202020204" pitchFamily="34" charset="0"/>
              <a:cs typeface="Arial" panose="020B0604020202020204" pitchFamily="34" charset="0"/>
            </a:endParaRPr>
          </a:p>
        </p:txBody>
      </p:sp>
      <p:sp>
        <p:nvSpPr>
          <p:cNvPr id="21" name="Rechteck 20"/>
          <p:cNvSpPr/>
          <p:nvPr/>
        </p:nvSpPr>
        <p:spPr>
          <a:xfrm>
            <a:off x="9513313" y="3842099"/>
            <a:ext cx="2036391" cy="587853"/>
          </a:xfrm>
          <a:prstGeom prst="rect">
            <a:avLst/>
          </a:prstGeom>
        </p:spPr>
        <p:txBody>
          <a:bodyPr wrap="square">
            <a:spAutoFit/>
          </a:bodyPr>
          <a:lstStyle/>
          <a:p>
            <a:pPr marL="114300">
              <a:lnSpc>
                <a:spcPct val="115000"/>
              </a:lnSpc>
              <a:spcBef>
                <a:spcPts val="1800"/>
              </a:spcBef>
              <a:spcAft>
                <a:spcPts val="0"/>
              </a:spcAft>
            </a:pPr>
            <a:r>
              <a:rPr lang="de-DE" sz="1400" b="1" dirty="0">
                <a:solidFill>
                  <a:schemeClr val="accent1"/>
                </a:solidFill>
                <a:latin typeface="Arial" panose="020B0604020202020204" pitchFamily="34" charset="0"/>
                <a:cs typeface="Arial" panose="020B0604020202020204" pitchFamily="34" charset="0"/>
              </a:rPr>
              <a:t>Verschleppter Infekt ohne Schonung</a:t>
            </a:r>
            <a:endParaRPr lang="de-DE" sz="1400" b="1" dirty="0">
              <a:solidFill>
                <a:schemeClr val="accent1"/>
              </a:solidFill>
              <a:effectLst/>
              <a:latin typeface="Arial" panose="020B0604020202020204" pitchFamily="34" charset="0"/>
              <a:cs typeface="Arial" panose="020B0604020202020204" pitchFamily="34" charset="0"/>
            </a:endParaRPr>
          </a:p>
        </p:txBody>
      </p:sp>
      <p:sp>
        <p:nvSpPr>
          <p:cNvPr id="22" name="Rechteck 21"/>
          <p:cNvSpPr/>
          <p:nvPr/>
        </p:nvSpPr>
        <p:spPr>
          <a:xfrm>
            <a:off x="9526079" y="3574517"/>
            <a:ext cx="1937788" cy="340093"/>
          </a:xfrm>
          <a:prstGeom prst="rect">
            <a:avLst/>
          </a:prstGeom>
        </p:spPr>
        <p:txBody>
          <a:bodyPr wrap="square">
            <a:spAutoFit/>
          </a:bodyPr>
          <a:lstStyle/>
          <a:p>
            <a:pPr marL="114300">
              <a:lnSpc>
                <a:spcPct val="115000"/>
              </a:lnSpc>
              <a:spcBef>
                <a:spcPts val="1800"/>
              </a:spcBef>
              <a:spcAft>
                <a:spcPts val="0"/>
              </a:spcAft>
            </a:pPr>
            <a:r>
              <a:rPr lang="de-DE" sz="1400" b="1" dirty="0">
                <a:solidFill>
                  <a:schemeClr val="accent1"/>
                </a:solidFill>
                <a:latin typeface="Arial" panose="020B0604020202020204" pitchFamily="34" charset="0"/>
                <a:cs typeface="Arial" panose="020B0604020202020204" pitchFamily="34" charset="0"/>
              </a:rPr>
              <a:t>Husten und Luftnot</a:t>
            </a:r>
            <a:endParaRPr lang="de-DE" sz="1400" b="1" dirty="0">
              <a:solidFill>
                <a:schemeClr val="accent1"/>
              </a:solidFill>
              <a:effectLst/>
              <a:latin typeface="Arial" panose="020B0604020202020204" pitchFamily="34" charset="0"/>
              <a:cs typeface="Arial" panose="020B0604020202020204" pitchFamily="34" charset="0"/>
            </a:endParaRPr>
          </a:p>
        </p:txBody>
      </p:sp>
      <p:sp>
        <p:nvSpPr>
          <p:cNvPr id="23" name="Rechteck 22"/>
          <p:cNvSpPr/>
          <p:nvPr/>
        </p:nvSpPr>
        <p:spPr>
          <a:xfrm>
            <a:off x="9513312" y="4697534"/>
            <a:ext cx="1886401" cy="552459"/>
          </a:xfrm>
          <a:prstGeom prst="rect">
            <a:avLst/>
          </a:prstGeom>
        </p:spPr>
        <p:txBody>
          <a:bodyPr wrap="square">
            <a:spAutoFit/>
          </a:bodyPr>
          <a:lstStyle/>
          <a:p>
            <a:pPr marL="114300">
              <a:lnSpc>
                <a:spcPct val="115000"/>
              </a:lnSpc>
              <a:spcBef>
                <a:spcPts val="1800"/>
              </a:spcBef>
              <a:spcAft>
                <a:spcPts val="0"/>
              </a:spcAft>
            </a:pPr>
            <a:r>
              <a:rPr lang="de-DE" sz="1400" b="1" dirty="0">
                <a:solidFill>
                  <a:schemeClr val="accent1"/>
                </a:solidFill>
                <a:latin typeface="Arial" panose="020B0604020202020204" pitchFamily="34" charset="0"/>
                <a:cs typeface="Arial" panose="020B0604020202020204" pitchFamily="34" charset="0"/>
              </a:rPr>
              <a:t>Husten (</a:t>
            </a:r>
            <a:r>
              <a:rPr lang="de-DE" sz="1200" b="1" dirty="0" err="1">
                <a:solidFill>
                  <a:schemeClr val="accent1"/>
                </a:solidFill>
                <a:latin typeface="Arial" panose="020B0604020202020204" pitchFamily="34" charset="0"/>
                <a:cs typeface="Arial" panose="020B0604020202020204" pitchFamily="34" charset="0"/>
              </a:rPr>
              <a:t>Wasserein</a:t>
            </a:r>
            <a:r>
              <a:rPr lang="de-DE" sz="1200" b="1" dirty="0">
                <a:solidFill>
                  <a:schemeClr val="accent1"/>
                </a:solidFill>
                <a:latin typeface="Arial" panose="020B0604020202020204" pitchFamily="34" charset="0"/>
                <a:cs typeface="Arial" panose="020B0604020202020204" pitchFamily="34" charset="0"/>
              </a:rPr>
              <a:t>-lagerungen Lunge)</a:t>
            </a:r>
            <a:endParaRPr lang="de-DE" sz="1200" b="1" dirty="0">
              <a:solidFill>
                <a:schemeClr val="accent1"/>
              </a:solidFill>
              <a:effectLst/>
              <a:latin typeface="Arial" panose="020B0604020202020204" pitchFamily="34" charset="0"/>
              <a:cs typeface="Arial" panose="020B0604020202020204" pitchFamily="34" charset="0"/>
            </a:endParaRPr>
          </a:p>
        </p:txBody>
      </p:sp>
      <p:sp>
        <p:nvSpPr>
          <p:cNvPr id="24" name="Rechteck 23"/>
          <p:cNvSpPr/>
          <p:nvPr/>
        </p:nvSpPr>
        <p:spPr>
          <a:xfrm>
            <a:off x="9513313" y="5517575"/>
            <a:ext cx="2036391" cy="587853"/>
          </a:xfrm>
          <a:prstGeom prst="rect">
            <a:avLst/>
          </a:prstGeom>
        </p:spPr>
        <p:txBody>
          <a:bodyPr wrap="square">
            <a:spAutoFit/>
          </a:bodyPr>
          <a:lstStyle/>
          <a:p>
            <a:pPr marL="114300">
              <a:lnSpc>
                <a:spcPct val="115000"/>
              </a:lnSpc>
              <a:spcBef>
                <a:spcPts val="1800"/>
              </a:spcBef>
              <a:spcAft>
                <a:spcPts val="0"/>
              </a:spcAft>
            </a:pPr>
            <a:r>
              <a:rPr lang="de-DE" sz="1400" b="1" dirty="0">
                <a:solidFill>
                  <a:schemeClr val="accent1"/>
                </a:solidFill>
                <a:latin typeface="Arial" panose="020B0604020202020204" pitchFamily="34" charset="0"/>
                <a:cs typeface="Arial" panose="020B0604020202020204" pitchFamily="34" charset="0"/>
              </a:rPr>
              <a:t>Wassereinlagerung Beine/Füße</a:t>
            </a:r>
            <a:endParaRPr lang="de-DE" sz="1400" b="1" dirty="0">
              <a:solidFill>
                <a:schemeClr val="accent1"/>
              </a:solidFill>
              <a:effectLst/>
              <a:latin typeface="Arial" panose="020B0604020202020204" pitchFamily="34" charset="0"/>
              <a:cs typeface="Arial" panose="020B0604020202020204" pitchFamily="34" charset="0"/>
            </a:endParaRPr>
          </a:p>
        </p:txBody>
      </p:sp>
      <p:graphicFrame>
        <p:nvGraphicFramePr>
          <p:cNvPr id="4" name="Tabelle 3"/>
          <p:cNvGraphicFramePr>
            <a:graphicFrameLocks noGrp="1"/>
          </p:cNvGraphicFramePr>
          <p:nvPr>
            <p:extLst>
              <p:ext uri="{D42A27DB-BD31-4B8C-83A1-F6EECF244321}">
                <p14:modId xmlns:p14="http://schemas.microsoft.com/office/powerpoint/2010/main" val="1451879564"/>
              </p:ext>
            </p:extLst>
          </p:nvPr>
        </p:nvGraphicFramePr>
        <p:xfrm>
          <a:off x="838200" y="1273817"/>
          <a:ext cx="8551985" cy="4998720"/>
        </p:xfrm>
        <a:graphic>
          <a:graphicData uri="http://schemas.openxmlformats.org/drawingml/2006/table">
            <a:tbl>
              <a:tblPr firstRow="1" firstCol="1" bandRow="1">
                <a:tableStyleId>{2D5ABB26-0587-4C30-8999-92F81FD0307C}</a:tableStyleId>
              </a:tblPr>
              <a:tblGrid>
                <a:gridCol w="8551985">
                  <a:extLst>
                    <a:ext uri="{9D8B030D-6E8A-4147-A177-3AD203B41FA5}">
                      <a16:colId xmlns:a16="http://schemas.microsoft.com/office/drawing/2014/main" val="20000"/>
                    </a:ext>
                  </a:extLst>
                </a:gridCol>
              </a:tblGrid>
              <a:tr h="4056626">
                <a:tc>
                  <a:txBody>
                    <a:bodyPr/>
                    <a:lstStyle/>
                    <a:p>
                      <a:pPr algn="just">
                        <a:lnSpc>
                          <a:spcPct val="115000"/>
                        </a:lnSpc>
                        <a:spcAft>
                          <a:spcPts val="800"/>
                        </a:spcAft>
                      </a:pPr>
                      <a:r>
                        <a:rPr lang="de-DE" sz="1600" dirty="0">
                          <a:effectLst/>
                          <a:latin typeface="Arial" panose="020B0604020202020204" pitchFamily="34" charset="0"/>
                          <a:ea typeface="Calibri" panose="020F0502020204030204" pitchFamily="34" charset="0"/>
                          <a:cs typeface="Arial" panose="020B0604020202020204" pitchFamily="34" charset="0"/>
                        </a:rPr>
                        <a:t>Max ist 22 Jahre alt und aktuell </a:t>
                      </a:r>
                      <a:r>
                        <a:rPr lang="de-DE" sz="1600" b="1" dirty="0">
                          <a:effectLst/>
                          <a:latin typeface="Arial" panose="020B0604020202020204" pitchFamily="34" charset="0"/>
                          <a:ea typeface="Calibri" panose="020F0502020204030204" pitchFamily="34" charset="0"/>
                          <a:cs typeface="Arial" panose="020B0604020202020204" pitchFamily="34" charset="0"/>
                        </a:rPr>
                        <a:t>studiert er Sportwissenschaften</a:t>
                      </a:r>
                      <a:r>
                        <a:rPr lang="de-DE" sz="1600" dirty="0">
                          <a:effectLst/>
                          <a:latin typeface="Arial" panose="020B0604020202020204" pitchFamily="34" charset="0"/>
                          <a:ea typeface="Calibri" panose="020F0502020204030204" pitchFamily="34" charset="0"/>
                          <a:cs typeface="Arial" panose="020B0604020202020204" pitchFamily="34" charset="0"/>
                        </a:rPr>
                        <a:t> an einer bekannten Universität. Ihm gefällt das Studium außerordentlich gut, viel Action und lässige Mitstudierende. Demnächst steht aber eine wichtige praktische Prüfung an: Leichtathletik. Dafür übt Max nun mehrmals die Woche, er geht im Park </a:t>
                      </a:r>
                      <a:r>
                        <a:rPr lang="de-DE" sz="1600" b="1" dirty="0">
                          <a:effectLst/>
                          <a:latin typeface="Arial" panose="020B0604020202020204" pitchFamily="34" charset="0"/>
                          <a:ea typeface="Calibri" panose="020F0502020204030204" pitchFamily="34" charset="0"/>
                          <a:cs typeface="Arial" panose="020B0604020202020204" pitchFamily="34" charset="0"/>
                        </a:rPr>
                        <a:t>joggen</a:t>
                      </a:r>
                      <a:r>
                        <a:rPr lang="de-DE" sz="1600" dirty="0">
                          <a:effectLst/>
                          <a:latin typeface="Arial" panose="020B0604020202020204" pitchFamily="34" charset="0"/>
                          <a:ea typeface="Calibri" panose="020F0502020204030204" pitchFamily="34" charset="0"/>
                          <a:cs typeface="Arial" panose="020B0604020202020204" pitchFamily="34" charset="0"/>
                        </a:rPr>
                        <a:t>, ist im </a:t>
                      </a:r>
                      <a:r>
                        <a:rPr lang="de-DE" sz="1600" b="1" dirty="0">
                          <a:effectLst/>
                          <a:latin typeface="Arial" panose="020B0604020202020204" pitchFamily="34" charset="0"/>
                          <a:ea typeface="Calibri" panose="020F0502020204030204" pitchFamily="34" charset="0"/>
                          <a:cs typeface="Arial" panose="020B0604020202020204" pitchFamily="34" charset="0"/>
                        </a:rPr>
                        <a:t>Fitnessstudio</a:t>
                      </a:r>
                      <a:r>
                        <a:rPr lang="de-DE" sz="1600" dirty="0">
                          <a:effectLst/>
                          <a:latin typeface="Arial" panose="020B0604020202020204" pitchFamily="34" charset="0"/>
                          <a:ea typeface="Calibri" panose="020F0502020204030204" pitchFamily="34" charset="0"/>
                          <a:cs typeface="Arial" panose="020B0604020202020204" pitchFamily="34" charset="0"/>
                        </a:rPr>
                        <a:t> und am Wochenende steht er mit seinem </a:t>
                      </a:r>
                      <a:r>
                        <a:rPr lang="de-DE" sz="1600" b="1" dirty="0">
                          <a:effectLst/>
                          <a:latin typeface="Arial" panose="020B0604020202020204" pitchFamily="34" charset="0"/>
                          <a:ea typeface="Calibri" panose="020F0502020204030204" pitchFamily="34" charset="0"/>
                          <a:cs typeface="Arial" panose="020B0604020202020204" pitchFamily="34" charset="0"/>
                        </a:rPr>
                        <a:t>Fußballverein</a:t>
                      </a:r>
                      <a:r>
                        <a:rPr lang="de-DE" sz="1600" dirty="0">
                          <a:effectLst/>
                          <a:latin typeface="Arial" panose="020B0604020202020204" pitchFamily="34" charset="0"/>
                          <a:ea typeface="Calibri" panose="020F0502020204030204" pitchFamily="34" charset="0"/>
                          <a:cs typeface="Arial" panose="020B0604020202020204" pitchFamily="34" charset="0"/>
                        </a:rPr>
                        <a:t> auf dem Sportplatz um die Gegner vom Platz zu fegen. Er ist Stürmer. </a:t>
                      </a:r>
                      <a:endParaRPr lang="de-DE" sz="20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de-DE" sz="1600" dirty="0">
                          <a:effectLst/>
                          <a:latin typeface="Arial" panose="020B0604020202020204" pitchFamily="34" charset="0"/>
                          <a:ea typeface="Calibri" panose="020F0502020204030204" pitchFamily="34" charset="0"/>
                          <a:cs typeface="Arial" panose="020B0604020202020204" pitchFamily="34" charset="0"/>
                        </a:rPr>
                        <a:t>Seit 4 Wochen fällt ihm der Sport jedoch etwas schwerer als sonst. Irgendwie wird er seinen</a:t>
                      </a:r>
                      <a:r>
                        <a:rPr lang="de-DE" sz="1600" b="1" dirty="0">
                          <a:effectLst/>
                          <a:latin typeface="Arial" panose="020B0604020202020204" pitchFamily="34" charset="0"/>
                          <a:ea typeface="Calibri" panose="020F0502020204030204" pitchFamily="34" charset="0"/>
                          <a:cs typeface="Arial" panose="020B0604020202020204" pitchFamily="34" charset="0"/>
                        </a:rPr>
                        <a:t> Husten</a:t>
                      </a:r>
                      <a:r>
                        <a:rPr lang="de-DE" sz="1600" dirty="0">
                          <a:effectLst/>
                          <a:latin typeface="Arial" panose="020B0604020202020204" pitchFamily="34" charset="0"/>
                          <a:ea typeface="Calibri" panose="020F0502020204030204" pitchFamily="34" charset="0"/>
                          <a:cs typeface="Arial" panose="020B0604020202020204" pitchFamily="34" charset="0"/>
                        </a:rPr>
                        <a:t> nicht richtig los und er fühlt sich </a:t>
                      </a:r>
                      <a:r>
                        <a:rPr lang="de-DE" sz="1600" b="1" dirty="0">
                          <a:effectLst/>
                          <a:latin typeface="Arial" panose="020B0604020202020204" pitchFamily="34" charset="0"/>
                          <a:ea typeface="Calibri" panose="020F0502020204030204" pitchFamily="34" charset="0"/>
                          <a:cs typeface="Arial" panose="020B0604020202020204" pitchFamily="34" charset="0"/>
                        </a:rPr>
                        <a:t>nicht mehr richtig fit</a:t>
                      </a:r>
                      <a:r>
                        <a:rPr lang="de-DE" sz="1600" dirty="0">
                          <a:effectLst/>
                          <a:latin typeface="Arial" panose="020B0604020202020204" pitchFamily="34" charset="0"/>
                          <a:ea typeface="Calibri" panose="020F0502020204030204" pitchFamily="34" charset="0"/>
                          <a:cs typeface="Arial" panose="020B0604020202020204" pitchFamily="34" charset="0"/>
                        </a:rPr>
                        <a:t>. In den letzten Wochen ist er nach seinem 5 Kilometer Lauf immer stärker echt </a:t>
                      </a:r>
                      <a:r>
                        <a:rPr lang="de-DE" sz="1600" b="1" dirty="0">
                          <a:effectLst/>
                          <a:latin typeface="Arial" panose="020B0604020202020204" pitchFamily="34" charset="0"/>
                          <a:ea typeface="Calibri" panose="020F0502020204030204" pitchFamily="34" charset="0"/>
                          <a:cs typeface="Arial" panose="020B0604020202020204" pitchFamily="34" charset="0"/>
                        </a:rPr>
                        <a:t>am Ende mit seiner Luft</a:t>
                      </a:r>
                      <a:r>
                        <a:rPr lang="de-DE" sz="1600" dirty="0">
                          <a:effectLst/>
                          <a:latin typeface="Arial" panose="020B0604020202020204" pitchFamily="34" charset="0"/>
                          <a:ea typeface="Calibri" panose="020F0502020204030204" pitchFamily="34" charset="0"/>
                          <a:cs typeface="Arial" panose="020B0604020202020204" pitchFamily="34" charset="0"/>
                        </a:rPr>
                        <a:t>. Ein paar Mal hat er sich gefragt, ob das was mit seiner </a:t>
                      </a:r>
                      <a:r>
                        <a:rPr lang="de-DE" sz="1600" b="1" dirty="0">
                          <a:effectLst/>
                          <a:latin typeface="Arial" panose="020B0604020202020204" pitchFamily="34" charset="0"/>
                          <a:ea typeface="Calibri" panose="020F0502020204030204" pitchFamily="34" charset="0"/>
                          <a:cs typeface="Arial" panose="020B0604020202020204" pitchFamily="34" charset="0"/>
                        </a:rPr>
                        <a:t>Grippe</a:t>
                      </a:r>
                      <a:r>
                        <a:rPr lang="de-DE" sz="1600" dirty="0">
                          <a:effectLst/>
                          <a:latin typeface="Arial" panose="020B0604020202020204" pitchFamily="34" charset="0"/>
                          <a:ea typeface="Calibri" panose="020F0502020204030204" pitchFamily="34" charset="0"/>
                          <a:cs typeface="Arial" panose="020B0604020202020204" pitchFamily="34" charset="0"/>
                        </a:rPr>
                        <a:t> zu tun hat, die ihn </a:t>
                      </a:r>
                      <a:r>
                        <a:rPr lang="de-DE" sz="1600" b="1" dirty="0">
                          <a:effectLst/>
                          <a:latin typeface="Arial" panose="020B0604020202020204" pitchFamily="34" charset="0"/>
                          <a:ea typeface="Calibri" panose="020F0502020204030204" pitchFamily="34" charset="0"/>
                          <a:cs typeface="Arial" panose="020B0604020202020204" pitchFamily="34" charset="0"/>
                        </a:rPr>
                        <a:t>vor 6 Wochen</a:t>
                      </a:r>
                      <a:r>
                        <a:rPr lang="de-DE" sz="1600" dirty="0">
                          <a:effectLst/>
                          <a:latin typeface="Arial" panose="020B0604020202020204" pitchFamily="34" charset="0"/>
                          <a:ea typeface="Calibri" panose="020F0502020204030204" pitchFamily="34" charset="0"/>
                          <a:cs typeface="Arial" panose="020B0604020202020204" pitchFamily="34" charset="0"/>
                        </a:rPr>
                        <a:t>  Tage lang mit Fieber an das Bett gefesselt hat. Wegen seiner Prüfung hat er natürlich nach ein paar Tagen, sobald er wieder aufstehen konnte, weiter trainiert.</a:t>
                      </a:r>
                      <a:endParaRPr lang="de-DE" sz="20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de-DE" sz="1600" dirty="0">
                          <a:effectLst/>
                          <a:latin typeface="Arial" panose="020B0604020202020204" pitchFamily="34" charset="0"/>
                          <a:ea typeface="Calibri" panose="020F0502020204030204" pitchFamily="34" charset="0"/>
                          <a:cs typeface="Arial" panose="020B0604020202020204" pitchFamily="34" charset="0"/>
                        </a:rPr>
                        <a:t>Es ist ein Sonntagabend und Max hat gar keine Lust ins Bett zu gehen. Er </a:t>
                      </a:r>
                      <a:r>
                        <a:rPr lang="de-DE" sz="1600" b="1" dirty="0">
                          <a:effectLst/>
                          <a:latin typeface="Arial" panose="020B0604020202020204" pitchFamily="34" charset="0"/>
                          <a:ea typeface="Calibri" panose="020F0502020204030204" pitchFamily="34" charset="0"/>
                          <a:cs typeface="Arial" panose="020B0604020202020204" pitchFamily="34" charset="0"/>
                        </a:rPr>
                        <a:t>schläft nachts</a:t>
                      </a:r>
                      <a:r>
                        <a:rPr lang="de-DE" sz="1600" b="1" baseline="0" dirty="0">
                          <a:effectLst/>
                          <a:latin typeface="Arial" panose="020B0604020202020204" pitchFamily="34" charset="0"/>
                          <a:ea typeface="Calibri" panose="020F0502020204030204" pitchFamily="34" charset="0"/>
                          <a:cs typeface="Arial" panose="020B0604020202020204" pitchFamily="34" charset="0"/>
                        </a:rPr>
                        <a:t> </a:t>
                      </a:r>
                      <a:r>
                        <a:rPr lang="de-DE" sz="1600" b="1" dirty="0">
                          <a:effectLst/>
                          <a:latin typeface="Arial" panose="020B0604020202020204" pitchFamily="34" charset="0"/>
                          <a:ea typeface="Calibri" panose="020F0502020204030204" pitchFamily="34" charset="0"/>
                          <a:cs typeface="Arial" panose="020B0604020202020204" pitchFamily="34" charset="0"/>
                        </a:rPr>
                        <a:t>so schlecht</a:t>
                      </a:r>
                      <a:r>
                        <a:rPr lang="de-DE" sz="1600" dirty="0">
                          <a:effectLst/>
                          <a:latin typeface="Arial" panose="020B0604020202020204" pitchFamily="34" charset="0"/>
                          <a:ea typeface="Calibri" panose="020F0502020204030204" pitchFamily="34" charset="0"/>
                          <a:cs typeface="Arial" panose="020B0604020202020204" pitchFamily="34" charset="0"/>
                        </a:rPr>
                        <a:t> und wird von </a:t>
                      </a:r>
                      <a:r>
                        <a:rPr lang="de-DE" sz="1600" b="1" dirty="0">
                          <a:effectLst/>
                          <a:latin typeface="Arial" panose="020B0604020202020204" pitchFamily="34" charset="0"/>
                          <a:ea typeface="Calibri" panose="020F0502020204030204" pitchFamily="34" charset="0"/>
                          <a:cs typeface="Arial" panose="020B0604020202020204" pitchFamily="34" charset="0"/>
                        </a:rPr>
                        <a:t>Hustenattacken</a:t>
                      </a:r>
                      <a:r>
                        <a:rPr lang="de-DE" sz="1600" dirty="0">
                          <a:effectLst/>
                          <a:latin typeface="Arial" panose="020B0604020202020204" pitchFamily="34" charset="0"/>
                          <a:ea typeface="Calibri" panose="020F0502020204030204" pitchFamily="34" charset="0"/>
                          <a:cs typeface="Arial" panose="020B0604020202020204" pitchFamily="34" charset="0"/>
                        </a:rPr>
                        <a:t> geweckt, die oft erst besser werden, wenn er sich hinsetzt.</a:t>
                      </a:r>
                      <a:endParaRPr lang="de-DE" sz="2000" dirty="0">
                        <a:effectLst/>
                        <a:latin typeface="Arial" panose="020B0604020202020204" pitchFamily="34" charset="0"/>
                        <a:ea typeface="Calibri" panose="020F0502020204030204" pitchFamily="34" charset="0"/>
                        <a:cs typeface="Times New Roman" panose="02020603050405020304" pitchFamily="18" charset="0"/>
                      </a:endParaRPr>
                    </a:p>
                    <a:p>
                      <a:r>
                        <a:rPr lang="de-DE" sz="1600" dirty="0">
                          <a:effectLst/>
                          <a:latin typeface="Arial" panose="020B0604020202020204" pitchFamily="34" charset="0"/>
                          <a:ea typeface="Calibri" panose="020F0502020204030204" pitchFamily="34" charset="0"/>
                        </a:rPr>
                        <a:t>Als ihm am nächsten Abend zudem auffällt, dass auch seine </a:t>
                      </a:r>
                      <a:r>
                        <a:rPr lang="de-DE" sz="1600" b="1" dirty="0">
                          <a:effectLst/>
                          <a:latin typeface="Arial" panose="020B0604020202020204" pitchFamily="34" charset="0"/>
                          <a:ea typeface="Calibri" panose="020F0502020204030204" pitchFamily="34" charset="0"/>
                        </a:rPr>
                        <a:t>Füße</a:t>
                      </a:r>
                      <a:r>
                        <a:rPr lang="de-DE" sz="1600" dirty="0">
                          <a:effectLst/>
                          <a:latin typeface="Arial" panose="020B0604020202020204" pitchFamily="34" charset="0"/>
                          <a:ea typeface="Calibri" panose="020F0502020204030204" pitchFamily="34" charset="0"/>
                        </a:rPr>
                        <a:t> irgendwie</a:t>
                      </a:r>
                      <a:r>
                        <a:rPr lang="de-DE" sz="1600" b="1" dirty="0">
                          <a:effectLst/>
                          <a:latin typeface="Arial" panose="020B0604020202020204" pitchFamily="34" charset="0"/>
                          <a:ea typeface="Calibri" panose="020F0502020204030204" pitchFamily="34" charset="0"/>
                        </a:rPr>
                        <a:t> dick </a:t>
                      </a:r>
                      <a:r>
                        <a:rPr lang="de-DE" sz="1600" dirty="0">
                          <a:effectLst/>
                          <a:latin typeface="Arial" panose="020B0604020202020204" pitchFamily="34" charset="0"/>
                          <a:ea typeface="Calibri" panose="020F0502020204030204" pitchFamily="34" charset="0"/>
                        </a:rPr>
                        <a:t>sind, beschließt er, morgen doch mal zum Arzt zu gehen.</a:t>
                      </a:r>
                      <a:endParaRPr lang="de-DE" sz="1600" b="0" dirty="0">
                        <a:effectLst/>
                        <a:latin typeface="Arial" panose="020B0604020202020204" pitchFamily="34" charset="0"/>
                        <a:ea typeface="Calibri" panose="020F0502020204030204" pitchFamily="34" charset="0"/>
                        <a:cs typeface="Arial" panose="020B0604020202020204" pitchFamily="34" charset="0"/>
                      </a:endParaRPr>
                    </a:p>
                  </a:txBody>
                  <a:tcPr marL="62410" marR="62410"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106423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18"/>
                                        </p:tgtEl>
                                        <p:attrNameLst>
                                          <p:attrName>style.visibility</p:attrName>
                                        </p:attrNameLst>
                                      </p:cBhvr>
                                      <p:to>
                                        <p:strVal val="visible"/>
                                      </p:to>
                                    </p:set>
                                    <p:anim calcmode="lin" valueType="num">
                                      <p:cBhvr>
                                        <p:cTn id="12" dur="500" fill="hold"/>
                                        <p:tgtEl>
                                          <p:spTgt spid="18"/>
                                        </p:tgtEl>
                                        <p:attrNameLst>
                                          <p:attrName>ppt_w</p:attrName>
                                        </p:attrNameLst>
                                      </p:cBhvr>
                                      <p:tavLst>
                                        <p:tav tm="0">
                                          <p:val>
                                            <p:fltVal val="0"/>
                                          </p:val>
                                        </p:tav>
                                        <p:tav tm="100000">
                                          <p:val>
                                            <p:strVal val="#ppt_w"/>
                                          </p:val>
                                        </p:tav>
                                      </p:tavLst>
                                    </p:anim>
                                    <p:anim calcmode="lin" valueType="num">
                                      <p:cBhvr>
                                        <p:cTn id="13" dur="500" fill="hold"/>
                                        <p:tgtEl>
                                          <p:spTgt spid="18"/>
                                        </p:tgtEl>
                                        <p:attrNameLst>
                                          <p:attrName>ppt_h</p:attrName>
                                        </p:attrNameLst>
                                      </p:cBhvr>
                                      <p:tavLst>
                                        <p:tav tm="0">
                                          <p:val>
                                            <p:fltVal val="0"/>
                                          </p:val>
                                        </p:tav>
                                        <p:tav tm="100000">
                                          <p:val>
                                            <p:strVal val="#ppt_h"/>
                                          </p:val>
                                        </p:tav>
                                      </p:tavLst>
                                    </p:anim>
                                    <p:animEffect transition="in" filter="fade">
                                      <p:cBhvr>
                                        <p:cTn id="14" dur="500"/>
                                        <p:tgtEl>
                                          <p:spTgt spid="18"/>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p:cTn id="17" dur="500" fill="hold"/>
                                        <p:tgtEl>
                                          <p:spTgt spid="19"/>
                                        </p:tgtEl>
                                        <p:attrNameLst>
                                          <p:attrName>ppt_w</p:attrName>
                                        </p:attrNameLst>
                                      </p:cBhvr>
                                      <p:tavLst>
                                        <p:tav tm="0">
                                          <p:val>
                                            <p:fltVal val="0"/>
                                          </p:val>
                                        </p:tav>
                                        <p:tav tm="100000">
                                          <p:val>
                                            <p:strVal val="#ppt_w"/>
                                          </p:val>
                                        </p:tav>
                                      </p:tavLst>
                                    </p:anim>
                                    <p:anim calcmode="lin" valueType="num">
                                      <p:cBhvr>
                                        <p:cTn id="18" dur="500" fill="hold"/>
                                        <p:tgtEl>
                                          <p:spTgt spid="19"/>
                                        </p:tgtEl>
                                        <p:attrNameLst>
                                          <p:attrName>ppt_h</p:attrName>
                                        </p:attrNameLst>
                                      </p:cBhvr>
                                      <p:tavLst>
                                        <p:tav tm="0">
                                          <p:val>
                                            <p:fltVal val="0"/>
                                          </p:val>
                                        </p:tav>
                                        <p:tav tm="100000">
                                          <p:val>
                                            <p:strVal val="#ppt_h"/>
                                          </p:val>
                                        </p:tav>
                                      </p:tavLst>
                                    </p:anim>
                                    <p:animEffect transition="in" filter="fade">
                                      <p:cBhvr>
                                        <p:cTn id="19" dur="500"/>
                                        <p:tgtEl>
                                          <p:spTgt spid="19"/>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16"/>
                                        </p:tgtEl>
                                        <p:attrNameLst>
                                          <p:attrName>style.visibility</p:attrName>
                                        </p:attrNameLst>
                                      </p:cBhvr>
                                      <p:to>
                                        <p:strVal val="visible"/>
                                      </p:to>
                                    </p:set>
                                    <p:anim calcmode="lin" valueType="num">
                                      <p:cBhvr>
                                        <p:cTn id="22" dur="500" fill="hold"/>
                                        <p:tgtEl>
                                          <p:spTgt spid="16"/>
                                        </p:tgtEl>
                                        <p:attrNameLst>
                                          <p:attrName>ppt_w</p:attrName>
                                        </p:attrNameLst>
                                      </p:cBhvr>
                                      <p:tavLst>
                                        <p:tav tm="0">
                                          <p:val>
                                            <p:fltVal val="0"/>
                                          </p:val>
                                        </p:tav>
                                        <p:tav tm="100000">
                                          <p:val>
                                            <p:strVal val="#ppt_w"/>
                                          </p:val>
                                        </p:tav>
                                      </p:tavLst>
                                    </p:anim>
                                    <p:anim calcmode="lin" valueType="num">
                                      <p:cBhvr>
                                        <p:cTn id="23" dur="500" fill="hold"/>
                                        <p:tgtEl>
                                          <p:spTgt spid="16"/>
                                        </p:tgtEl>
                                        <p:attrNameLst>
                                          <p:attrName>ppt_h</p:attrName>
                                        </p:attrNameLst>
                                      </p:cBhvr>
                                      <p:tavLst>
                                        <p:tav tm="0">
                                          <p:val>
                                            <p:fltVal val="0"/>
                                          </p:val>
                                        </p:tav>
                                        <p:tav tm="100000">
                                          <p:val>
                                            <p:strVal val="#ppt_h"/>
                                          </p:val>
                                        </p:tav>
                                      </p:tavLst>
                                    </p:anim>
                                    <p:animEffect transition="in" filter="fade">
                                      <p:cBhvr>
                                        <p:cTn id="24" dur="500"/>
                                        <p:tgtEl>
                                          <p:spTgt spid="16"/>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20"/>
                                        </p:tgtEl>
                                        <p:attrNameLst>
                                          <p:attrName>style.visibility</p:attrName>
                                        </p:attrNameLst>
                                      </p:cBhvr>
                                      <p:to>
                                        <p:strVal val="visible"/>
                                      </p:to>
                                    </p:set>
                                    <p:anim calcmode="lin" valueType="num">
                                      <p:cBhvr>
                                        <p:cTn id="27" dur="500" fill="hold"/>
                                        <p:tgtEl>
                                          <p:spTgt spid="20"/>
                                        </p:tgtEl>
                                        <p:attrNameLst>
                                          <p:attrName>ppt_w</p:attrName>
                                        </p:attrNameLst>
                                      </p:cBhvr>
                                      <p:tavLst>
                                        <p:tav tm="0">
                                          <p:val>
                                            <p:fltVal val="0"/>
                                          </p:val>
                                        </p:tav>
                                        <p:tav tm="100000">
                                          <p:val>
                                            <p:strVal val="#ppt_w"/>
                                          </p:val>
                                        </p:tav>
                                      </p:tavLst>
                                    </p:anim>
                                    <p:anim calcmode="lin" valueType="num">
                                      <p:cBhvr>
                                        <p:cTn id="28" dur="500" fill="hold"/>
                                        <p:tgtEl>
                                          <p:spTgt spid="20"/>
                                        </p:tgtEl>
                                        <p:attrNameLst>
                                          <p:attrName>ppt_h</p:attrName>
                                        </p:attrNameLst>
                                      </p:cBhvr>
                                      <p:tavLst>
                                        <p:tav tm="0">
                                          <p:val>
                                            <p:fltVal val="0"/>
                                          </p:val>
                                        </p:tav>
                                        <p:tav tm="100000">
                                          <p:val>
                                            <p:strVal val="#ppt_h"/>
                                          </p:val>
                                        </p:tav>
                                      </p:tavLst>
                                    </p:anim>
                                    <p:animEffect transition="in" filter="fade">
                                      <p:cBhvr>
                                        <p:cTn id="29" dur="500"/>
                                        <p:tgtEl>
                                          <p:spTgt spid="20"/>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17"/>
                                        </p:tgtEl>
                                        <p:attrNameLst>
                                          <p:attrName>style.visibility</p:attrName>
                                        </p:attrNameLst>
                                      </p:cBhvr>
                                      <p:to>
                                        <p:strVal val="visible"/>
                                      </p:to>
                                    </p:set>
                                    <p:anim calcmode="lin" valueType="num">
                                      <p:cBhvr>
                                        <p:cTn id="32" dur="500" fill="hold"/>
                                        <p:tgtEl>
                                          <p:spTgt spid="17"/>
                                        </p:tgtEl>
                                        <p:attrNameLst>
                                          <p:attrName>ppt_w</p:attrName>
                                        </p:attrNameLst>
                                      </p:cBhvr>
                                      <p:tavLst>
                                        <p:tav tm="0">
                                          <p:val>
                                            <p:fltVal val="0"/>
                                          </p:val>
                                        </p:tav>
                                        <p:tav tm="100000">
                                          <p:val>
                                            <p:strVal val="#ppt_w"/>
                                          </p:val>
                                        </p:tav>
                                      </p:tavLst>
                                    </p:anim>
                                    <p:anim calcmode="lin" valueType="num">
                                      <p:cBhvr>
                                        <p:cTn id="33" dur="500" fill="hold"/>
                                        <p:tgtEl>
                                          <p:spTgt spid="17"/>
                                        </p:tgtEl>
                                        <p:attrNameLst>
                                          <p:attrName>ppt_h</p:attrName>
                                        </p:attrNameLst>
                                      </p:cBhvr>
                                      <p:tavLst>
                                        <p:tav tm="0">
                                          <p:val>
                                            <p:fltVal val="0"/>
                                          </p:val>
                                        </p:tav>
                                        <p:tav tm="100000">
                                          <p:val>
                                            <p:strVal val="#ppt_h"/>
                                          </p:val>
                                        </p:tav>
                                      </p:tavLst>
                                    </p:anim>
                                    <p:animEffect transition="in" filter="fade">
                                      <p:cBhvr>
                                        <p:cTn id="34" dur="500"/>
                                        <p:tgtEl>
                                          <p:spTgt spid="17"/>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6"/>
                                        </p:tgtEl>
                                        <p:attrNameLst>
                                          <p:attrName>style.visibility</p:attrName>
                                        </p:attrNameLst>
                                      </p:cBhvr>
                                      <p:to>
                                        <p:strVal val="visible"/>
                                      </p:to>
                                    </p:set>
                                    <p:anim calcmode="lin" valueType="num">
                                      <p:cBhvr>
                                        <p:cTn id="37" dur="500" fill="hold"/>
                                        <p:tgtEl>
                                          <p:spTgt spid="6"/>
                                        </p:tgtEl>
                                        <p:attrNameLst>
                                          <p:attrName>ppt_w</p:attrName>
                                        </p:attrNameLst>
                                      </p:cBhvr>
                                      <p:tavLst>
                                        <p:tav tm="0">
                                          <p:val>
                                            <p:fltVal val="0"/>
                                          </p:val>
                                        </p:tav>
                                        <p:tav tm="100000">
                                          <p:val>
                                            <p:strVal val="#ppt_w"/>
                                          </p:val>
                                        </p:tav>
                                      </p:tavLst>
                                    </p:anim>
                                    <p:anim calcmode="lin" valueType="num">
                                      <p:cBhvr>
                                        <p:cTn id="38" dur="500" fill="hold"/>
                                        <p:tgtEl>
                                          <p:spTgt spid="6"/>
                                        </p:tgtEl>
                                        <p:attrNameLst>
                                          <p:attrName>ppt_h</p:attrName>
                                        </p:attrNameLst>
                                      </p:cBhvr>
                                      <p:tavLst>
                                        <p:tav tm="0">
                                          <p:val>
                                            <p:fltVal val="0"/>
                                          </p:val>
                                        </p:tav>
                                        <p:tav tm="100000">
                                          <p:val>
                                            <p:strVal val="#ppt_h"/>
                                          </p:val>
                                        </p:tav>
                                      </p:tavLst>
                                    </p:anim>
                                    <p:animEffect transition="in" filter="fade">
                                      <p:cBhvr>
                                        <p:cTn id="39" dur="500"/>
                                        <p:tgtEl>
                                          <p:spTgt spid="6"/>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14"/>
                                        </p:tgtEl>
                                        <p:attrNameLst>
                                          <p:attrName>style.visibility</p:attrName>
                                        </p:attrNameLst>
                                      </p:cBhvr>
                                      <p:to>
                                        <p:strVal val="visible"/>
                                      </p:to>
                                    </p:set>
                                    <p:anim calcmode="lin" valueType="num">
                                      <p:cBhvr>
                                        <p:cTn id="42" dur="500" fill="hold"/>
                                        <p:tgtEl>
                                          <p:spTgt spid="14"/>
                                        </p:tgtEl>
                                        <p:attrNameLst>
                                          <p:attrName>ppt_w</p:attrName>
                                        </p:attrNameLst>
                                      </p:cBhvr>
                                      <p:tavLst>
                                        <p:tav tm="0">
                                          <p:val>
                                            <p:fltVal val="0"/>
                                          </p:val>
                                        </p:tav>
                                        <p:tav tm="100000">
                                          <p:val>
                                            <p:strVal val="#ppt_w"/>
                                          </p:val>
                                        </p:tav>
                                      </p:tavLst>
                                    </p:anim>
                                    <p:anim calcmode="lin" valueType="num">
                                      <p:cBhvr>
                                        <p:cTn id="43" dur="500" fill="hold"/>
                                        <p:tgtEl>
                                          <p:spTgt spid="14"/>
                                        </p:tgtEl>
                                        <p:attrNameLst>
                                          <p:attrName>ppt_h</p:attrName>
                                        </p:attrNameLst>
                                      </p:cBhvr>
                                      <p:tavLst>
                                        <p:tav tm="0">
                                          <p:val>
                                            <p:fltVal val="0"/>
                                          </p:val>
                                        </p:tav>
                                        <p:tav tm="100000">
                                          <p:val>
                                            <p:strVal val="#ppt_h"/>
                                          </p:val>
                                        </p:tav>
                                      </p:tavLst>
                                    </p:anim>
                                    <p:animEffect transition="in" filter="fade">
                                      <p:cBhvr>
                                        <p:cTn id="44" dur="500"/>
                                        <p:tgtEl>
                                          <p:spTgt spid="14"/>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13"/>
                                        </p:tgtEl>
                                        <p:attrNameLst>
                                          <p:attrName>style.visibility</p:attrName>
                                        </p:attrNameLst>
                                      </p:cBhvr>
                                      <p:to>
                                        <p:strVal val="visible"/>
                                      </p:to>
                                    </p:set>
                                    <p:anim calcmode="lin" valueType="num">
                                      <p:cBhvr>
                                        <p:cTn id="47" dur="500" fill="hold"/>
                                        <p:tgtEl>
                                          <p:spTgt spid="13"/>
                                        </p:tgtEl>
                                        <p:attrNameLst>
                                          <p:attrName>ppt_w</p:attrName>
                                        </p:attrNameLst>
                                      </p:cBhvr>
                                      <p:tavLst>
                                        <p:tav tm="0">
                                          <p:val>
                                            <p:fltVal val="0"/>
                                          </p:val>
                                        </p:tav>
                                        <p:tav tm="100000">
                                          <p:val>
                                            <p:strVal val="#ppt_w"/>
                                          </p:val>
                                        </p:tav>
                                      </p:tavLst>
                                    </p:anim>
                                    <p:anim calcmode="lin" valueType="num">
                                      <p:cBhvr>
                                        <p:cTn id="48" dur="500" fill="hold"/>
                                        <p:tgtEl>
                                          <p:spTgt spid="13"/>
                                        </p:tgtEl>
                                        <p:attrNameLst>
                                          <p:attrName>ppt_h</p:attrName>
                                        </p:attrNameLst>
                                      </p:cBhvr>
                                      <p:tavLst>
                                        <p:tav tm="0">
                                          <p:val>
                                            <p:fltVal val="0"/>
                                          </p:val>
                                        </p:tav>
                                        <p:tav tm="100000">
                                          <p:val>
                                            <p:strVal val="#ppt_h"/>
                                          </p:val>
                                        </p:tav>
                                      </p:tavLst>
                                    </p:anim>
                                    <p:animEffect transition="in" filter="fade">
                                      <p:cBhvr>
                                        <p:cTn id="49" dur="500"/>
                                        <p:tgtEl>
                                          <p:spTgt spid="13"/>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12"/>
                                        </p:tgtEl>
                                        <p:attrNameLst>
                                          <p:attrName>style.visibility</p:attrName>
                                        </p:attrNameLst>
                                      </p:cBhvr>
                                      <p:to>
                                        <p:strVal val="visible"/>
                                      </p:to>
                                    </p:set>
                                    <p:anim calcmode="lin" valueType="num">
                                      <p:cBhvr>
                                        <p:cTn id="52" dur="500" fill="hold"/>
                                        <p:tgtEl>
                                          <p:spTgt spid="12"/>
                                        </p:tgtEl>
                                        <p:attrNameLst>
                                          <p:attrName>ppt_w</p:attrName>
                                        </p:attrNameLst>
                                      </p:cBhvr>
                                      <p:tavLst>
                                        <p:tav tm="0">
                                          <p:val>
                                            <p:fltVal val="0"/>
                                          </p:val>
                                        </p:tav>
                                        <p:tav tm="100000">
                                          <p:val>
                                            <p:strVal val="#ppt_w"/>
                                          </p:val>
                                        </p:tav>
                                      </p:tavLst>
                                    </p:anim>
                                    <p:anim calcmode="lin" valueType="num">
                                      <p:cBhvr>
                                        <p:cTn id="53" dur="500" fill="hold"/>
                                        <p:tgtEl>
                                          <p:spTgt spid="12"/>
                                        </p:tgtEl>
                                        <p:attrNameLst>
                                          <p:attrName>ppt_h</p:attrName>
                                        </p:attrNameLst>
                                      </p:cBhvr>
                                      <p:tavLst>
                                        <p:tav tm="0">
                                          <p:val>
                                            <p:fltVal val="0"/>
                                          </p:val>
                                        </p:tav>
                                        <p:tav tm="100000">
                                          <p:val>
                                            <p:strVal val="#ppt_h"/>
                                          </p:val>
                                        </p:tav>
                                      </p:tavLst>
                                    </p:anim>
                                    <p:animEffect transition="in" filter="fade">
                                      <p:cBhvr>
                                        <p:cTn id="54" dur="500"/>
                                        <p:tgtEl>
                                          <p:spTgt spid="12"/>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5"/>
                                        </p:tgtEl>
                                        <p:attrNameLst>
                                          <p:attrName>style.visibility</p:attrName>
                                        </p:attrNameLst>
                                      </p:cBhvr>
                                      <p:to>
                                        <p:strVal val="visible"/>
                                      </p:to>
                                    </p:set>
                                    <p:anim calcmode="lin" valueType="num">
                                      <p:cBhvr>
                                        <p:cTn id="57" dur="500" fill="hold"/>
                                        <p:tgtEl>
                                          <p:spTgt spid="5"/>
                                        </p:tgtEl>
                                        <p:attrNameLst>
                                          <p:attrName>ppt_w</p:attrName>
                                        </p:attrNameLst>
                                      </p:cBhvr>
                                      <p:tavLst>
                                        <p:tav tm="0">
                                          <p:val>
                                            <p:fltVal val="0"/>
                                          </p:val>
                                        </p:tav>
                                        <p:tav tm="100000">
                                          <p:val>
                                            <p:strVal val="#ppt_w"/>
                                          </p:val>
                                        </p:tav>
                                      </p:tavLst>
                                    </p:anim>
                                    <p:anim calcmode="lin" valueType="num">
                                      <p:cBhvr>
                                        <p:cTn id="58" dur="500" fill="hold"/>
                                        <p:tgtEl>
                                          <p:spTgt spid="5"/>
                                        </p:tgtEl>
                                        <p:attrNameLst>
                                          <p:attrName>ppt_h</p:attrName>
                                        </p:attrNameLst>
                                      </p:cBhvr>
                                      <p:tavLst>
                                        <p:tav tm="0">
                                          <p:val>
                                            <p:fltVal val="0"/>
                                          </p:val>
                                        </p:tav>
                                        <p:tav tm="100000">
                                          <p:val>
                                            <p:strVal val="#ppt_h"/>
                                          </p:val>
                                        </p:tav>
                                      </p:tavLst>
                                    </p:anim>
                                    <p:animEffect transition="in" filter="fade">
                                      <p:cBhvr>
                                        <p:cTn id="59" dur="500"/>
                                        <p:tgtEl>
                                          <p:spTgt spid="5"/>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7"/>
                                        </p:tgtEl>
                                        <p:attrNameLst>
                                          <p:attrName>style.visibility</p:attrName>
                                        </p:attrNameLst>
                                      </p:cBhvr>
                                      <p:to>
                                        <p:strVal val="visible"/>
                                      </p:to>
                                    </p:set>
                                    <p:anim calcmode="lin" valueType="num">
                                      <p:cBhvr>
                                        <p:cTn id="62" dur="500" fill="hold"/>
                                        <p:tgtEl>
                                          <p:spTgt spid="7"/>
                                        </p:tgtEl>
                                        <p:attrNameLst>
                                          <p:attrName>ppt_w</p:attrName>
                                        </p:attrNameLst>
                                      </p:cBhvr>
                                      <p:tavLst>
                                        <p:tav tm="0">
                                          <p:val>
                                            <p:fltVal val="0"/>
                                          </p:val>
                                        </p:tav>
                                        <p:tav tm="100000">
                                          <p:val>
                                            <p:strVal val="#ppt_w"/>
                                          </p:val>
                                        </p:tav>
                                      </p:tavLst>
                                    </p:anim>
                                    <p:anim calcmode="lin" valueType="num">
                                      <p:cBhvr>
                                        <p:cTn id="63" dur="500" fill="hold"/>
                                        <p:tgtEl>
                                          <p:spTgt spid="7"/>
                                        </p:tgtEl>
                                        <p:attrNameLst>
                                          <p:attrName>ppt_h</p:attrName>
                                        </p:attrNameLst>
                                      </p:cBhvr>
                                      <p:tavLst>
                                        <p:tav tm="0">
                                          <p:val>
                                            <p:fltVal val="0"/>
                                          </p:val>
                                        </p:tav>
                                        <p:tav tm="100000">
                                          <p:val>
                                            <p:strVal val="#ppt_h"/>
                                          </p:val>
                                        </p:tav>
                                      </p:tavLst>
                                    </p:anim>
                                    <p:animEffect transition="in" filter="fade">
                                      <p:cBhvr>
                                        <p:cTn id="64" dur="500"/>
                                        <p:tgtEl>
                                          <p:spTgt spid="7"/>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9"/>
                                        </p:tgtEl>
                                        <p:attrNameLst>
                                          <p:attrName>style.visibility</p:attrName>
                                        </p:attrNameLst>
                                      </p:cBhvr>
                                      <p:to>
                                        <p:strVal val="visible"/>
                                      </p:to>
                                    </p:set>
                                    <p:anim calcmode="lin" valueType="num">
                                      <p:cBhvr>
                                        <p:cTn id="67" dur="500" fill="hold"/>
                                        <p:tgtEl>
                                          <p:spTgt spid="9"/>
                                        </p:tgtEl>
                                        <p:attrNameLst>
                                          <p:attrName>ppt_w</p:attrName>
                                        </p:attrNameLst>
                                      </p:cBhvr>
                                      <p:tavLst>
                                        <p:tav tm="0">
                                          <p:val>
                                            <p:fltVal val="0"/>
                                          </p:val>
                                        </p:tav>
                                        <p:tav tm="100000">
                                          <p:val>
                                            <p:strVal val="#ppt_w"/>
                                          </p:val>
                                        </p:tav>
                                      </p:tavLst>
                                    </p:anim>
                                    <p:anim calcmode="lin" valueType="num">
                                      <p:cBhvr>
                                        <p:cTn id="68" dur="500" fill="hold"/>
                                        <p:tgtEl>
                                          <p:spTgt spid="9"/>
                                        </p:tgtEl>
                                        <p:attrNameLst>
                                          <p:attrName>ppt_h</p:attrName>
                                        </p:attrNameLst>
                                      </p:cBhvr>
                                      <p:tavLst>
                                        <p:tav tm="0">
                                          <p:val>
                                            <p:fltVal val="0"/>
                                          </p:val>
                                        </p:tav>
                                        <p:tav tm="100000">
                                          <p:val>
                                            <p:strVal val="#ppt_h"/>
                                          </p:val>
                                        </p:tav>
                                      </p:tavLst>
                                    </p:anim>
                                    <p:animEffect transition="in" filter="fade">
                                      <p:cBhvr>
                                        <p:cTn id="69" dur="500"/>
                                        <p:tgtEl>
                                          <p:spTgt spid="9"/>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10"/>
                                        </p:tgtEl>
                                        <p:attrNameLst>
                                          <p:attrName>style.visibility</p:attrName>
                                        </p:attrNameLst>
                                      </p:cBhvr>
                                      <p:to>
                                        <p:strVal val="visible"/>
                                      </p:to>
                                    </p:set>
                                    <p:anim calcmode="lin" valueType="num">
                                      <p:cBhvr>
                                        <p:cTn id="72" dur="500" fill="hold"/>
                                        <p:tgtEl>
                                          <p:spTgt spid="10"/>
                                        </p:tgtEl>
                                        <p:attrNameLst>
                                          <p:attrName>ppt_w</p:attrName>
                                        </p:attrNameLst>
                                      </p:cBhvr>
                                      <p:tavLst>
                                        <p:tav tm="0">
                                          <p:val>
                                            <p:fltVal val="0"/>
                                          </p:val>
                                        </p:tav>
                                        <p:tav tm="100000">
                                          <p:val>
                                            <p:strVal val="#ppt_w"/>
                                          </p:val>
                                        </p:tav>
                                      </p:tavLst>
                                    </p:anim>
                                    <p:anim calcmode="lin" valueType="num">
                                      <p:cBhvr>
                                        <p:cTn id="73" dur="500" fill="hold"/>
                                        <p:tgtEl>
                                          <p:spTgt spid="10"/>
                                        </p:tgtEl>
                                        <p:attrNameLst>
                                          <p:attrName>ppt_h</p:attrName>
                                        </p:attrNameLst>
                                      </p:cBhvr>
                                      <p:tavLst>
                                        <p:tav tm="0">
                                          <p:val>
                                            <p:fltVal val="0"/>
                                          </p:val>
                                        </p:tav>
                                        <p:tav tm="100000">
                                          <p:val>
                                            <p:strVal val="#ppt_h"/>
                                          </p:val>
                                        </p:tav>
                                      </p:tavLst>
                                    </p:anim>
                                    <p:animEffect transition="in" filter="fade">
                                      <p:cBhvr>
                                        <p:cTn id="74" dur="500"/>
                                        <p:tgtEl>
                                          <p:spTgt spid="10"/>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15"/>
                                        </p:tgtEl>
                                        <p:attrNameLst>
                                          <p:attrName>style.visibility</p:attrName>
                                        </p:attrNameLst>
                                      </p:cBhvr>
                                      <p:to>
                                        <p:strVal val="visible"/>
                                      </p:to>
                                    </p:set>
                                    <p:anim calcmode="lin" valueType="num">
                                      <p:cBhvr>
                                        <p:cTn id="77" dur="500" fill="hold"/>
                                        <p:tgtEl>
                                          <p:spTgt spid="15"/>
                                        </p:tgtEl>
                                        <p:attrNameLst>
                                          <p:attrName>ppt_w</p:attrName>
                                        </p:attrNameLst>
                                      </p:cBhvr>
                                      <p:tavLst>
                                        <p:tav tm="0">
                                          <p:val>
                                            <p:fltVal val="0"/>
                                          </p:val>
                                        </p:tav>
                                        <p:tav tm="100000">
                                          <p:val>
                                            <p:strVal val="#ppt_w"/>
                                          </p:val>
                                        </p:tav>
                                      </p:tavLst>
                                    </p:anim>
                                    <p:anim calcmode="lin" valueType="num">
                                      <p:cBhvr>
                                        <p:cTn id="78" dur="500" fill="hold"/>
                                        <p:tgtEl>
                                          <p:spTgt spid="15"/>
                                        </p:tgtEl>
                                        <p:attrNameLst>
                                          <p:attrName>ppt_h</p:attrName>
                                        </p:attrNameLst>
                                      </p:cBhvr>
                                      <p:tavLst>
                                        <p:tav tm="0">
                                          <p:val>
                                            <p:fltVal val="0"/>
                                          </p:val>
                                        </p:tav>
                                        <p:tav tm="100000">
                                          <p:val>
                                            <p:strVal val="#ppt_h"/>
                                          </p:val>
                                        </p:tav>
                                      </p:tavLst>
                                    </p:anim>
                                    <p:animEffect transition="in" filter="fade">
                                      <p:cBhvr>
                                        <p:cTn id="79" dur="500"/>
                                        <p:tgtEl>
                                          <p:spTgt spid="15"/>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21"/>
                                        </p:tgtEl>
                                        <p:attrNameLst>
                                          <p:attrName>style.visibility</p:attrName>
                                        </p:attrNameLst>
                                      </p:cBhvr>
                                      <p:to>
                                        <p:strVal val="visible"/>
                                      </p:to>
                                    </p:set>
                                    <p:anim calcmode="lin" valueType="num">
                                      <p:cBhvr>
                                        <p:cTn id="82" dur="500" fill="hold"/>
                                        <p:tgtEl>
                                          <p:spTgt spid="21"/>
                                        </p:tgtEl>
                                        <p:attrNameLst>
                                          <p:attrName>ppt_w</p:attrName>
                                        </p:attrNameLst>
                                      </p:cBhvr>
                                      <p:tavLst>
                                        <p:tav tm="0">
                                          <p:val>
                                            <p:fltVal val="0"/>
                                          </p:val>
                                        </p:tav>
                                        <p:tav tm="100000">
                                          <p:val>
                                            <p:strVal val="#ppt_w"/>
                                          </p:val>
                                        </p:tav>
                                      </p:tavLst>
                                    </p:anim>
                                    <p:anim calcmode="lin" valueType="num">
                                      <p:cBhvr>
                                        <p:cTn id="83" dur="500" fill="hold"/>
                                        <p:tgtEl>
                                          <p:spTgt spid="21"/>
                                        </p:tgtEl>
                                        <p:attrNameLst>
                                          <p:attrName>ppt_h</p:attrName>
                                        </p:attrNameLst>
                                      </p:cBhvr>
                                      <p:tavLst>
                                        <p:tav tm="0">
                                          <p:val>
                                            <p:fltVal val="0"/>
                                          </p:val>
                                        </p:tav>
                                        <p:tav tm="100000">
                                          <p:val>
                                            <p:strVal val="#ppt_h"/>
                                          </p:val>
                                        </p:tav>
                                      </p:tavLst>
                                    </p:anim>
                                    <p:animEffect transition="in" filter="fade">
                                      <p:cBhvr>
                                        <p:cTn id="84" dur="500"/>
                                        <p:tgtEl>
                                          <p:spTgt spid="21"/>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22"/>
                                        </p:tgtEl>
                                        <p:attrNameLst>
                                          <p:attrName>style.visibility</p:attrName>
                                        </p:attrNameLst>
                                      </p:cBhvr>
                                      <p:to>
                                        <p:strVal val="visible"/>
                                      </p:to>
                                    </p:set>
                                    <p:anim calcmode="lin" valueType="num">
                                      <p:cBhvr>
                                        <p:cTn id="87" dur="500" fill="hold"/>
                                        <p:tgtEl>
                                          <p:spTgt spid="22"/>
                                        </p:tgtEl>
                                        <p:attrNameLst>
                                          <p:attrName>ppt_w</p:attrName>
                                        </p:attrNameLst>
                                      </p:cBhvr>
                                      <p:tavLst>
                                        <p:tav tm="0">
                                          <p:val>
                                            <p:fltVal val="0"/>
                                          </p:val>
                                        </p:tav>
                                        <p:tav tm="100000">
                                          <p:val>
                                            <p:strVal val="#ppt_w"/>
                                          </p:val>
                                        </p:tav>
                                      </p:tavLst>
                                    </p:anim>
                                    <p:anim calcmode="lin" valueType="num">
                                      <p:cBhvr>
                                        <p:cTn id="88" dur="500" fill="hold"/>
                                        <p:tgtEl>
                                          <p:spTgt spid="22"/>
                                        </p:tgtEl>
                                        <p:attrNameLst>
                                          <p:attrName>ppt_h</p:attrName>
                                        </p:attrNameLst>
                                      </p:cBhvr>
                                      <p:tavLst>
                                        <p:tav tm="0">
                                          <p:val>
                                            <p:fltVal val="0"/>
                                          </p:val>
                                        </p:tav>
                                        <p:tav tm="100000">
                                          <p:val>
                                            <p:strVal val="#ppt_h"/>
                                          </p:val>
                                        </p:tav>
                                      </p:tavLst>
                                    </p:anim>
                                    <p:animEffect transition="in" filter="fade">
                                      <p:cBhvr>
                                        <p:cTn id="89" dur="500"/>
                                        <p:tgtEl>
                                          <p:spTgt spid="22"/>
                                        </p:tgtEl>
                                      </p:cBhvr>
                                    </p:animEffect>
                                  </p:childTnLst>
                                </p:cTn>
                              </p:par>
                              <p:par>
                                <p:cTn id="90" presetID="53" presetClass="entr" presetSubtype="16" fill="hold" grpId="0" nodeType="withEffect">
                                  <p:stCondLst>
                                    <p:cond delay="0"/>
                                  </p:stCondLst>
                                  <p:childTnLst>
                                    <p:set>
                                      <p:cBhvr>
                                        <p:cTn id="91" dur="1" fill="hold">
                                          <p:stCondLst>
                                            <p:cond delay="0"/>
                                          </p:stCondLst>
                                        </p:cTn>
                                        <p:tgtEl>
                                          <p:spTgt spid="23"/>
                                        </p:tgtEl>
                                        <p:attrNameLst>
                                          <p:attrName>style.visibility</p:attrName>
                                        </p:attrNameLst>
                                      </p:cBhvr>
                                      <p:to>
                                        <p:strVal val="visible"/>
                                      </p:to>
                                    </p:set>
                                    <p:anim calcmode="lin" valueType="num">
                                      <p:cBhvr>
                                        <p:cTn id="92" dur="500" fill="hold"/>
                                        <p:tgtEl>
                                          <p:spTgt spid="23"/>
                                        </p:tgtEl>
                                        <p:attrNameLst>
                                          <p:attrName>ppt_w</p:attrName>
                                        </p:attrNameLst>
                                      </p:cBhvr>
                                      <p:tavLst>
                                        <p:tav tm="0">
                                          <p:val>
                                            <p:fltVal val="0"/>
                                          </p:val>
                                        </p:tav>
                                        <p:tav tm="100000">
                                          <p:val>
                                            <p:strVal val="#ppt_w"/>
                                          </p:val>
                                        </p:tav>
                                      </p:tavLst>
                                    </p:anim>
                                    <p:anim calcmode="lin" valueType="num">
                                      <p:cBhvr>
                                        <p:cTn id="93" dur="500" fill="hold"/>
                                        <p:tgtEl>
                                          <p:spTgt spid="23"/>
                                        </p:tgtEl>
                                        <p:attrNameLst>
                                          <p:attrName>ppt_h</p:attrName>
                                        </p:attrNameLst>
                                      </p:cBhvr>
                                      <p:tavLst>
                                        <p:tav tm="0">
                                          <p:val>
                                            <p:fltVal val="0"/>
                                          </p:val>
                                        </p:tav>
                                        <p:tav tm="100000">
                                          <p:val>
                                            <p:strVal val="#ppt_h"/>
                                          </p:val>
                                        </p:tav>
                                      </p:tavLst>
                                    </p:anim>
                                    <p:animEffect transition="in" filter="fade">
                                      <p:cBhvr>
                                        <p:cTn id="94" dur="500"/>
                                        <p:tgtEl>
                                          <p:spTgt spid="23"/>
                                        </p:tgtEl>
                                      </p:cBhvr>
                                    </p:animEffect>
                                  </p:childTnLst>
                                </p:cTn>
                              </p:par>
                              <p:par>
                                <p:cTn id="95" presetID="53" presetClass="entr" presetSubtype="16" fill="hold" grpId="0" nodeType="withEffect">
                                  <p:stCondLst>
                                    <p:cond delay="0"/>
                                  </p:stCondLst>
                                  <p:childTnLst>
                                    <p:set>
                                      <p:cBhvr>
                                        <p:cTn id="96" dur="1" fill="hold">
                                          <p:stCondLst>
                                            <p:cond delay="0"/>
                                          </p:stCondLst>
                                        </p:cTn>
                                        <p:tgtEl>
                                          <p:spTgt spid="24"/>
                                        </p:tgtEl>
                                        <p:attrNameLst>
                                          <p:attrName>style.visibility</p:attrName>
                                        </p:attrNameLst>
                                      </p:cBhvr>
                                      <p:to>
                                        <p:strVal val="visible"/>
                                      </p:to>
                                    </p:set>
                                    <p:anim calcmode="lin" valueType="num">
                                      <p:cBhvr>
                                        <p:cTn id="97" dur="500" fill="hold"/>
                                        <p:tgtEl>
                                          <p:spTgt spid="24"/>
                                        </p:tgtEl>
                                        <p:attrNameLst>
                                          <p:attrName>ppt_w</p:attrName>
                                        </p:attrNameLst>
                                      </p:cBhvr>
                                      <p:tavLst>
                                        <p:tav tm="0">
                                          <p:val>
                                            <p:fltVal val="0"/>
                                          </p:val>
                                        </p:tav>
                                        <p:tav tm="100000">
                                          <p:val>
                                            <p:strVal val="#ppt_w"/>
                                          </p:val>
                                        </p:tav>
                                      </p:tavLst>
                                    </p:anim>
                                    <p:anim calcmode="lin" valueType="num">
                                      <p:cBhvr>
                                        <p:cTn id="98" dur="500" fill="hold"/>
                                        <p:tgtEl>
                                          <p:spTgt spid="24"/>
                                        </p:tgtEl>
                                        <p:attrNameLst>
                                          <p:attrName>ppt_h</p:attrName>
                                        </p:attrNameLst>
                                      </p:cBhvr>
                                      <p:tavLst>
                                        <p:tav tm="0">
                                          <p:val>
                                            <p:fltVal val="0"/>
                                          </p:val>
                                        </p:tav>
                                        <p:tav tm="100000">
                                          <p:val>
                                            <p:strVal val="#ppt_h"/>
                                          </p:val>
                                        </p:tav>
                                      </p:tavLst>
                                    </p:anim>
                                    <p:animEffect transition="in" filter="fade">
                                      <p:cBhvr>
                                        <p:cTn id="99"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19" grpId="0" animBg="1"/>
      <p:bldP spid="16" grpId="0" animBg="1"/>
      <p:bldP spid="20" grpId="0" animBg="1"/>
      <p:bldP spid="17" grpId="0" animBg="1"/>
      <p:bldP spid="6" grpId="0" animBg="1"/>
      <p:bldP spid="14" grpId="0" animBg="1"/>
      <p:bldP spid="13" grpId="0" animBg="1"/>
      <p:bldP spid="12" grpId="0" animBg="1"/>
      <p:bldP spid="5" grpId="0" animBg="1"/>
      <p:bldP spid="7" grpId="0" animBg="1"/>
      <p:bldP spid="9" grpId="0" animBg="1"/>
      <p:bldP spid="10" grpId="0"/>
      <p:bldP spid="15" grpId="0"/>
      <p:bldP spid="21" grpId="0"/>
      <p:bldP spid="22" grpId="0"/>
      <p:bldP spid="23" grpId="0"/>
      <p:bldP spid="24"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0" y="0"/>
            <a:ext cx="12192000" cy="6858000"/>
          </a:xfrm>
          <a:prstGeom prst="rect">
            <a:avLst/>
          </a:prstGeom>
          <a:solidFill>
            <a:srgbClr val="0071BC"/>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a:xfrm>
            <a:off x="838200" y="365126"/>
            <a:ext cx="10515600" cy="693208"/>
          </a:xfrm>
        </p:spPr>
        <p:txBody>
          <a:bodyPr>
            <a:normAutofit/>
          </a:bodyPr>
          <a:lstStyle/>
          <a:p>
            <a:r>
              <a:rPr lang="de-DE" sz="3600" b="1" dirty="0">
                <a:solidFill>
                  <a:schemeClr val="bg1"/>
                </a:solidFill>
                <a:latin typeface="Arial" panose="020B0604020202020204" pitchFamily="34" charset="0"/>
                <a:cs typeface="Arial" panose="020B0604020202020204" pitchFamily="34" charset="0"/>
              </a:rPr>
              <a:t>Fallbeispiel 4: </a:t>
            </a:r>
            <a:r>
              <a:rPr lang="de-DE" sz="3600" b="1" dirty="0">
                <a:solidFill>
                  <a:schemeClr val="bg1"/>
                </a:solidFill>
                <a:effectLst/>
                <a:latin typeface="Arial" panose="020B0604020202020204" pitchFamily="34" charset="0"/>
                <a:cs typeface="Arial" panose="020B0604020202020204" pitchFamily="34" charset="0"/>
              </a:rPr>
              <a:t>Max Schuster (22)</a:t>
            </a:r>
            <a:endParaRPr lang="de-DE" sz="3600" b="1" dirty="0">
              <a:solidFill>
                <a:schemeClr val="bg1"/>
              </a:solidFill>
              <a:latin typeface="Arial" panose="020B0604020202020204" pitchFamily="34" charset="0"/>
              <a:cs typeface="Arial" panose="020B0604020202020204" pitchFamily="34" charset="0"/>
            </a:endParaRPr>
          </a:p>
        </p:txBody>
      </p:sp>
      <p:sp>
        <p:nvSpPr>
          <p:cNvPr id="3" name="Textfeld 2"/>
          <p:cNvSpPr txBox="1"/>
          <p:nvPr/>
        </p:nvSpPr>
        <p:spPr>
          <a:xfrm>
            <a:off x="220134" y="2906934"/>
            <a:ext cx="11703280" cy="1754326"/>
          </a:xfrm>
          <a:prstGeom prst="rect">
            <a:avLst/>
          </a:prstGeom>
          <a:noFill/>
        </p:spPr>
        <p:txBody>
          <a:bodyPr wrap="square" rtlCol="0" anchor="ctr">
            <a:spAutoFit/>
          </a:bodyPr>
          <a:lstStyle/>
          <a:p>
            <a:pPr algn="ctr"/>
            <a:r>
              <a:rPr lang="de-DE" sz="5400" b="1" dirty="0">
                <a:solidFill>
                  <a:schemeClr val="bg1"/>
                </a:solidFill>
                <a:latin typeface="Arial" panose="020B0604020202020204" pitchFamily="34" charset="0"/>
                <a:cs typeface="Arial" panose="020B0604020202020204" pitchFamily="34" charset="0"/>
              </a:rPr>
              <a:t>HERZINSUFFIZIENZ </a:t>
            </a:r>
            <a:br>
              <a:rPr lang="de-DE" sz="5400" b="1" dirty="0">
                <a:solidFill>
                  <a:schemeClr val="bg1"/>
                </a:solidFill>
                <a:latin typeface="Arial" panose="020B0604020202020204" pitchFamily="34" charset="0"/>
                <a:cs typeface="Arial" panose="020B0604020202020204" pitchFamily="34" charset="0"/>
              </a:rPr>
            </a:br>
            <a:r>
              <a:rPr lang="de-DE" sz="5400" dirty="0">
                <a:solidFill>
                  <a:schemeClr val="bg1"/>
                </a:solidFill>
                <a:latin typeface="Arial" panose="020B0604020202020204" pitchFamily="34" charset="0"/>
                <a:cs typeface="Arial" panose="020B0604020202020204" pitchFamily="34" charset="0"/>
              </a:rPr>
              <a:t>(nach akuter Herzmuskelentzündung) </a:t>
            </a:r>
          </a:p>
        </p:txBody>
      </p:sp>
    </p:spTree>
    <p:extLst>
      <p:ext uri="{BB962C8B-B14F-4D97-AF65-F5344CB8AC3E}">
        <p14:creationId xmlns:p14="http://schemas.microsoft.com/office/powerpoint/2010/main" val="28225370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p:cNvSpPr txBox="1">
            <a:spLocks/>
          </p:cNvSpPr>
          <p:nvPr/>
        </p:nvSpPr>
        <p:spPr>
          <a:xfrm>
            <a:off x="838199" y="1347259"/>
            <a:ext cx="10515600" cy="69320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DE" sz="5400" b="1" dirty="0">
                <a:latin typeface="Arial" panose="020B0604020202020204" pitchFamily="34" charset="0"/>
                <a:cs typeface="Arial" panose="020B0604020202020204" pitchFamily="34" charset="0"/>
              </a:rPr>
              <a:t>Fallbeispiel 5: </a:t>
            </a:r>
            <a:br>
              <a:rPr lang="de-DE" sz="5400" b="1" dirty="0">
                <a:latin typeface="Arial" panose="020B0604020202020204" pitchFamily="34" charset="0"/>
                <a:cs typeface="Arial" panose="020B0604020202020204" pitchFamily="34" charset="0"/>
              </a:rPr>
            </a:br>
            <a:r>
              <a:rPr lang="de-DE" sz="5400" b="1" dirty="0">
                <a:latin typeface="Arial" panose="020B0604020202020204" pitchFamily="34" charset="0"/>
                <a:cs typeface="Arial" panose="020B0604020202020204" pitchFamily="34" charset="0"/>
              </a:rPr>
              <a:t>Corinna Meier (31)</a:t>
            </a:r>
          </a:p>
        </p:txBody>
      </p:sp>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42992" y="2976875"/>
            <a:ext cx="3506015" cy="3601725"/>
          </a:xfrm>
          <a:prstGeom prst="rect">
            <a:avLst/>
          </a:prstGeom>
        </p:spPr>
      </p:pic>
    </p:spTree>
    <p:extLst>
      <p:ext uri="{BB962C8B-B14F-4D97-AF65-F5344CB8AC3E}">
        <p14:creationId xmlns:p14="http://schemas.microsoft.com/office/powerpoint/2010/main" val="1298602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199" y="3495187"/>
            <a:ext cx="10515600" cy="1325563"/>
          </a:xfrm>
        </p:spPr>
        <p:txBody>
          <a:bodyPr>
            <a:noAutofit/>
          </a:bodyPr>
          <a:lstStyle/>
          <a:p>
            <a:pPr algn="ctr"/>
            <a:r>
              <a:rPr lang="de-DE" sz="5400" b="1" dirty="0">
                <a:solidFill>
                  <a:schemeClr val="accent6"/>
                </a:solidFill>
                <a:latin typeface="Arial" panose="020B0604020202020204" pitchFamily="34" charset="0"/>
                <a:cs typeface="Arial" panose="020B0604020202020204" pitchFamily="34" charset="0"/>
              </a:rPr>
              <a:t>1 Minute </a:t>
            </a:r>
            <a:br>
              <a:rPr lang="de-DE" sz="5400" b="1" dirty="0">
                <a:solidFill>
                  <a:schemeClr val="accent6"/>
                </a:solidFill>
                <a:latin typeface="Arial" panose="020B0604020202020204" pitchFamily="34" charset="0"/>
                <a:cs typeface="Arial" panose="020B0604020202020204" pitchFamily="34" charset="0"/>
              </a:rPr>
            </a:br>
            <a:br>
              <a:rPr lang="de-DE" sz="5400" b="1" dirty="0">
                <a:solidFill>
                  <a:schemeClr val="accent6"/>
                </a:solidFill>
                <a:latin typeface="Arial" panose="020B0604020202020204" pitchFamily="34" charset="0"/>
                <a:cs typeface="Arial" panose="020B0604020202020204" pitchFamily="34" charset="0"/>
              </a:rPr>
            </a:br>
            <a:br>
              <a:rPr lang="de-DE" sz="5400" dirty="0">
                <a:latin typeface="Arial" panose="020B0604020202020204" pitchFamily="34" charset="0"/>
                <a:cs typeface="Arial" panose="020B0604020202020204" pitchFamily="34" charset="0"/>
              </a:rPr>
            </a:br>
            <a:br>
              <a:rPr lang="de-DE" sz="5400" dirty="0">
                <a:latin typeface="Arial" panose="020B0604020202020204" pitchFamily="34" charset="0"/>
                <a:cs typeface="Arial" panose="020B0604020202020204" pitchFamily="34" charset="0"/>
              </a:rPr>
            </a:br>
            <a:r>
              <a:rPr lang="de-DE" sz="5400" dirty="0">
                <a:latin typeface="Arial" panose="020B0604020202020204" pitchFamily="34" charset="0"/>
                <a:cs typeface="Arial" panose="020B0604020202020204" pitchFamily="34" charset="0"/>
              </a:rPr>
              <a:t>Expertenberatung</a:t>
            </a:r>
          </a:p>
        </p:txBody>
      </p:sp>
      <p:sp>
        <p:nvSpPr>
          <p:cNvPr id="5" name="Rechteck 4"/>
          <p:cNvSpPr/>
          <p:nvPr/>
        </p:nvSpPr>
        <p:spPr>
          <a:xfrm>
            <a:off x="1699846" y="3640016"/>
            <a:ext cx="8784000" cy="1310054"/>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p:nvSpPr>
        <p:spPr>
          <a:xfrm>
            <a:off x="1699846" y="3640016"/>
            <a:ext cx="8792307" cy="13100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itel 1"/>
          <p:cNvSpPr txBox="1">
            <a:spLocks/>
          </p:cNvSpPr>
          <p:nvPr/>
        </p:nvSpPr>
        <p:spPr>
          <a:xfrm>
            <a:off x="838200" y="365126"/>
            <a:ext cx="10515600" cy="6932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600" b="1" dirty="0">
                <a:latin typeface="Arial" panose="020B0604020202020204" pitchFamily="34" charset="0"/>
                <a:cs typeface="Arial" panose="020B0604020202020204" pitchFamily="34" charset="0"/>
              </a:rPr>
              <a:t>Fallbeispiel 5: Corinna Meier (31)</a:t>
            </a:r>
          </a:p>
        </p:txBody>
      </p:sp>
    </p:spTree>
    <p:extLst>
      <p:ext uri="{BB962C8B-B14F-4D97-AF65-F5344CB8AC3E}">
        <p14:creationId xmlns:p14="http://schemas.microsoft.com/office/powerpoint/2010/main" val="671020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par>
                          <p:cTn id="15" fill="hold">
                            <p:stCondLst>
                              <p:cond delay="500"/>
                            </p:stCondLst>
                            <p:childTnLst>
                              <p:par>
                                <p:cTn id="16" presetID="22" presetClass="entr" presetSubtype="8" fill="hold" grpId="0" nodeType="afterEffect">
                                  <p:stCondLst>
                                    <p:cond delay="1500"/>
                                  </p:stCondLst>
                                  <p:childTnLst>
                                    <p:set>
                                      <p:cBhvr>
                                        <p:cTn id="17" dur="1" fill="hold">
                                          <p:stCondLst>
                                            <p:cond delay="0"/>
                                          </p:stCondLst>
                                        </p:cTn>
                                        <p:tgtEl>
                                          <p:spTgt spid="5"/>
                                        </p:tgtEl>
                                        <p:attrNameLst>
                                          <p:attrName>style.visibility</p:attrName>
                                        </p:attrNameLst>
                                      </p:cBhvr>
                                      <p:to>
                                        <p:strVal val="visible"/>
                                      </p:to>
                                    </p:set>
                                    <p:animEffect transition="in" filter="wipe(left)">
                                      <p:cBhvr>
                                        <p:cTn id="18" dur="60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4"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693208"/>
          </a:xfrm>
        </p:spPr>
        <p:txBody>
          <a:bodyPr>
            <a:normAutofit/>
          </a:bodyPr>
          <a:lstStyle/>
          <a:p>
            <a:r>
              <a:rPr lang="de-DE" sz="3600" b="1" dirty="0">
                <a:latin typeface="Arial" panose="020B0604020202020204" pitchFamily="34" charset="0"/>
                <a:cs typeface="Arial" panose="020B0604020202020204" pitchFamily="34" charset="0"/>
              </a:rPr>
              <a:t>Fallbeispiel 5: </a:t>
            </a:r>
            <a:r>
              <a:rPr lang="de-DE" sz="3600" b="1" dirty="0">
                <a:effectLst/>
                <a:latin typeface="Arial" panose="020B0604020202020204" pitchFamily="34" charset="0"/>
                <a:cs typeface="Arial" panose="020B0604020202020204" pitchFamily="34" charset="0"/>
              </a:rPr>
              <a:t>Corinna Meier (31)</a:t>
            </a:r>
            <a:endParaRPr lang="de-DE" sz="3600" b="1" dirty="0">
              <a:latin typeface="Arial" panose="020B0604020202020204" pitchFamily="34" charset="0"/>
              <a:cs typeface="Arial" panose="020B0604020202020204" pitchFamily="34" charset="0"/>
            </a:endParaRPr>
          </a:p>
        </p:txBody>
      </p:sp>
      <p:graphicFrame>
        <p:nvGraphicFramePr>
          <p:cNvPr id="4" name="Tabelle 3"/>
          <p:cNvGraphicFramePr>
            <a:graphicFrameLocks noGrp="1"/>
          </p:cNvGraphicFramePr>
          <p:nvPr>
            <p:extLst>
              <p:ext uri="{D42A27DB-BD31-4B8C-83A1-F6EECF244321}">
                <p14:modId xmlns:p14="http://schemas.microsoft.com/office/powerpoint/2010/main" val="3101820490"/>
              </p:ext>
            </p:extLst>
          </p:nvPr>
        </p:nvGraphicFramePr>
        <p:xfrm>
          <a:off x="838200" y="1273817"/>
          <a:ext cx="8644467" cy="4056626"/>
        </p:xfrm>
        <a:graphic>
          <a:graphicData uri="http://schemas.openxmlformats.org/drawingml/2006/table">
            <a:tbl>
              <a:tblPr firstRow="1" firstCol="1" bandRow="1">
                <a:tableStyleId>{2D5ABB26-0587-4C30-8999-92F81FD0307C}</a:tableStyleId>
              </a:tblPr>
              <a:tblGrid>
                <a:gridCol w="8644467">
                  <a:extLst>
                    <a:ext uri="{9D8B030D-6E8A-4147-A177-3AD203B41FA5}">
                      <a16:colId xmlns:a16="http://schemas.microsoft.com/office/drawing/2014/main" val="20000"/>
                    </a:ext>
                  </a:extLst>
                </a:gridCol>
              </a:tblGrid>
              <a:tr h="4056626">
                <a:tc>
                  <a:txBody>
                    <a:bodyPr/>
                    <a:lstStyle/>
                    <a:p>
                      <a:pPr algn="just">
                        <a:lnSpc>
                          <a:spcPct val="114000"/>
                        </a:lnSpc>
                        <a:spcAft>
                          <a:spcPts val="1800"/>
                        </a:spcAft>
                      </a:pPr>
                      <a:r>
                        <a:rPr lang="de-DE" sz="1600" b="0" dirty="0">
                          <a:effectLst/>
                          <a:latin typeface="Arial" panose="020B0604020202020204" pitchFamily="34" charset="0"/>
                          <a:ea typeface="Calibri" panose="020F0502020204030204" pitchFamily="34" charset="0"/>
                          <a:cs typeface="Arial" panose="020B0604020202020204" pitchFamily="34" charset="0"/>
                        </a:rPr>
                        <a:t>Corinna Müller ist eine 31 Jahre alte Frau. Sie hat keinen Ehepartner und auch keine Kinder, denn für sie war ihre Karriere immer sehr wichtig. Sie ist stellvertretende Leiterin einer bekannten Firma. In ihrer Position hat sie viel zu tun, daher macht sie oft Überstunden oder nimmt ihre Arbeit mit nach Hause. Es kommt auch mal vor, dass Corinna bis spät in die Nacht arbeitet. Dabei trinkt sie gerne mal ein paar Gläser Wein. Die meiste Zeit verbringt sie in ihrem Büro oder vor ihrem Schreibtisch. Sie isst meistens auf dem Weg zur und von der Arbeit. </a:t>
                      </a:r>
                      <a:endParaRPr lang="de-DE" sz="2000" b="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4000"/>
                        </a:lnSpc>
                        <a:spcAft>
                          <a:spcPts val="600"/>
                        </a:spcAft>
                      </a:pPr>
                      <a:r>
                        <a:rPr lang="de-DE" sz="1600" b="0" dirty="0">
                          <a:effectLst/>
                          <a:latin typeface="Arial" panose="020B0604020202020204" pitchFamily="34" charset="0"/>
                          <a:ea typeface="Calibri" panose="020F0502020204030204" pitchFamily="34" charset="0"/>
                        </a:rPr>
                        <a:t>Seit ein paar Tagen hat sie starke Kopfschmerzen, aber Corinna macht sich nichts draus, sie denkt sich, dass das an den vielen Überstunden liegt. Abends sitzt sie noch vor ihrem Computer und will ihre Aufgaben erledigen, allerdings bemerkt sie, dass sie ständig leichte Schwindelattacken bekommt und ihre Konzentration auch stark nachgelassen hat. Sie schaltet den Computer aus, weil es unerträglich wird und es nichts mehr bringt weiterzumachen. Sie geht ins Bett, bevor sie am nächsten morgen früh zu ihrem nächsten Meeting hetzt.</a:t>
                      </a:r>
                      <a:endParaRPr lang="de-DE" sz="1800" b="0" dirty="0">
                        <a:effectLst/>
                        <a:latin typeface="Arial" panose="020B0604020202020204" pitchFamily="34" charset="0"/>
                        <a:ea typeface="Calibri" panose="020F0502020204030204" pitchFamily="34" charset="0"/>
                        <a:cs typeface="Arial" panose="020B0604020202020204" pitchFamily="34" charset="0"/>
                      </a:endParaRPr>
                    </a:p>
                  </a:txBody>
                  <a:tcPr marL="62410" marR="62410"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19493676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hteckige Legende 20"/>
          <p:cNvSpPr/>
          <p:nvPr/>
        </p:nvSpPr>
        <p:spPr>
          <a:xfrm>
            <a:off x="838199" y="4269687"/>
            <a:ext cx="1948963" cy="316523"/>
          </a:xfrm>
          <a:prstGeom prst="wedgeRectCallout">
            <a:avLst>
              <a:gd name="adj1" fmla="val 406440"/>
              <a:gd name="adj2" fmla="val 26391"/>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accent2"/>
              </a:solidFill>
            </a:endParaRPr>
          </a:p>
        </p:txBody>
      </p:sp>
      <p:sp>
        <p:nvSpPr>
          <p:cNvPr id="5" name="Rechteckige Legende 4"/>
          <p:cNvSpPr/>
          <p:nvPr/>
        </p:nvSpPr>
        <p:spPr>
          <a:xfrm>
            <a:off x="3373315" y="3429000"/>
            <a:ext cx="2192216" cy="316523"/>
          </a:xfrm>
          <a:prstGeom prst="wedgeRectCallout">
            <a:avLst>
              <a:gd name="adj1" fmla="val 239974"/>
              <a:gd name="adj2" fmla="val 4027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solidFill>
                <a:schemeClr val="accent2"/>
              </a:solidFill>
            </a:endParaRPr>
          </a:p>
        </p:txBody>
      </p:sp>
      <p:sp>
        <p:nvSpPr>
          <p:cNvPr id="9" name="Rechteckige Legende 8"/>
          <p:cNvSpPr/>
          <p:nvPr/>
        </p:nvSpPr>
        <p:spPr>
          <a:xfrm>
            <a:off x="2971992" y="1531453"/>
            <a:ext cx="2860045" cy="316523"/>
          </a:xfrm>
          <a:prstGeom prst="wedgeRectCallout">
            <a:avLst>
              <a:gd name="adj1" fmla="val 183464"/>
              <a:gd name="adj2" fmla="val -84721"/>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0" name="Rechteckige Legende 9"/>
          <p:cNvSpPr/>
          <p:nvPr/>
        </p:nvSpPr>
        <p:spPr>
          <a:xfrm>
            <a:off x="7321061" y="1786530"/>
            <a:ext cx="1647093" cy="316523"/>
          </a:xfrm>
          <a:prstGeom prst="wedgeRectCallout">
            <a:avLst>
              <a:gd name="adj1" fmla="val 96585"/>
              <a:gd name="adj2" fmla="val -40276"/>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ige Legende 13"/>
          <p:cNvSpPr/>
          <p:nvPr/>
        </p:nvSpPr>
        <p:spPr>
          <a:xfrm>
            <a:off x="7321061" y="2105612"/>
            <a:ext cx="2095501" cy="316523"/>
          </a:xfrm>
          <a:prstGeom prst="wedgeRectCallout">
            <a:avLst>
              <a:gd name="adj1" fmla="val 65116"/>
              <a:gd name="adj2" fmla="val -23609"/>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ige Legende 11"/>
          <p:cNvSpPr/>
          <p:nvPr/>
        </p:nvSpPr>
        <p:spPr>
          <a:xfrm>
            <a:off x="4603527" y="2371615"/>
            <a:ext cx="1793630" cy="316523"/>
          </a:xfrm>
          <a:prstGeom prst="wedgeRectCallout">
            <a:avLst>
              <a:gd name="adj1" fmla="val 234893"/>
              <a:gd name="adj2" fmla="val -15276"/>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1" name="Rechteckige Legende 10"/>
          <p:cNvSpPr/>
          <p:nvPr/>
        </p:nvSpPr>
        <p:spPr>
          <a:xfrm>
            <a:off x="4768747" y="2637618"/>
            <a:ext cx="4647815" cy="316523"/>
          </a:xfrm>
          <a:prstGeom prst="wedgeRectCallout">
            <a:avLst>
              <a:gd name="adj1" fmla="val 56806"/>
              <a:gd name="adj2" fmla="val 1391"/>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a:xfrm>
            <a:off x="838200" y="365126"/>
            <a:ext cx="10515600" cy="693208"/>
          </a:xfrm>
        </p:spPr>
        <p:txBody>
          <a:bodyPr>
            <a:normAutofit/>
          </a:bodyPr>
          <a:lstStyle/>
          <a:p>
            <a:r>
              <a:rPr lang="de-DE" sz="3600" b="1" dirty="0">
                <a:latin typeface="Arial" panose="020B0604020202020204" pitchFamily="34" charset="0"/>
                <a:cs typeface="Arial" panose="020B0604020202020204" pitchFamily="34" charset="0"/>
              </a:rPr>
              <a:t>Fallbeispiel 5: </a:t>
            </a:r>
            <a:r>
              <a:rPr lang="de-DE" sz="3600" b="1" dirty="0">
                <a:effectLst/>
                <a:latin typeface="Arial" panose="020B0604020202020204" pitchFamily="34" charset="0"/>
                <a:cs typeface="Arial" panose="020B0604020202020204" pitchFamily="34" charset="0"/>
              </a:rPr>
              <a:t>Corinna Müller (31)</a:t>
            </a:r>
            <a:endParaRPr lang="de-DE" sz="3600" b="1" dirty="0">
              <a:latin typeface="Arial" panose="020B0604020202020204" pitchFamily="34" charset="0"/>
              <a:cs typeface="Arial" panose="020B0604020202020204" pitchFamily="34" charset="0"/>
            </a:endParaRPr>
          </a:p>
        </p:txBody>
      </p:sp>
      <p:graphicFrame>
        <p:nvGraphicFramePr>
          <p:cNvPr id="4" name="Tabelle 3"/>
          <p:cNvGraphicFramePr>
            <a:graphicFrameLocks noGrp="1"/>
          </p:cNvGraphicFramePr>
          <p:nvPr>
            <p:extLst>
              <p:ext uri="{D42A27DB-BD31-4B8C-83A1-F6EECF244321}">
                <p14:modId xmlns:p14="http://schemas.microsoft.com/office/powerpoint/2010/main" val="2440759115"/>
              </p:ext>
            </p:extLst>
          </p:nvPr>
        </p:nvGraphicFramePr>
        <p:xfrm>
          <a:off x="838200" y="1273817"/>
          <a:ext cx="8644467" cy="4097401"/>
        </p:xfrm>
        <a:graphic>
          <a:graphicData uri="http://schemas.openxmlformats.org/drawingml/2006/table">
            <a:tbl>
              <a:tblPr firstRow="1" firstCol="1" bandRow="1">
                <a:tableStyleId>{2D5ABB26-0587-4C30-8999-92F81FD0307C}</a:tableStyleId>
              </a:tblPr>
              <a:tblGrid>
                <a:gridCol w="8644467">
                  <a:extLst>
                    <a:ext uri="{9D8B030D-6E8A-4147-A177-3AD203B41FA5}">
                      <a16:colId xmlns:a16="http://schemas.microsoft.com/office/drawing/2014/main" val="20000"/>
                    </a:ext>
                  </a:extLst>
                </a:gridCol>
              </a:tblGrid>
              <a:tr h="4056626">
                <a:tc>
                  <a:txBody>
                    <a:bodyPr/>
                    <a:lstStyle/>
                    <a:p>
                      <a:pPr algn="just">
                        <a:lnSpc>
                          <a:spcPct val="114000"/>
                        </a:lnSpc>
                        <a:spcAft>
                          <a:spcPts val="1800"/>
                        </a:spcAft>
                      </a:pPr>
                      <a:r>
                        <a:rPr lang="de-DE" sz="1600" dirty="0">
                          <a:effectLst/>
                          <a:latin typeface="Arial" panose="020B0604020202020204" pitchFamily="34" charset="0"/>
                          <a:ea typeface="Calibri" panose="020F0502020204030204" pitchFamily="34" charset="0"/>
                          <a:cs typeface="Arial" panose="020B0604020202020204" pitchFamily="34" charset="0"/>
                        </a:rPr>
                        <a:t>Corinna Müller ist eine 31 Jahre alte Frau. Sie hat keinen Ehepartner und auch keine Kinder, denn für sie war ihre </a:t>
                      </a:r>
                      <a:r>
                        <a:rPr lang="de-DE" sz="1600" b="1" dirty="0">
                          <a:effectLst/>
                          <a:latin typeface="Arial" panose="020B0604020202020204" pitchFamily="34" charset="0"/>
                          <a:ea typeface="Calibri" panose="020F0502020204030204" pitchFamily="34" charset="0"/>
                          <a:cs typeface="Arial" panose="020B0604020202020204" pitchFamily="34" charset="0"/>
                        </a:rPr>
                        <a:t>Karriere immer sehr wichtig</a:t>
                      </a:r>
                      <a:r>
                        <a:rPr lang="de-DE" sz="1600" dirty="0">
                          <a:effectLst/>
                          <a:latin typeface="Arial" panose="020B0604020202020204" pitchFamily="34" charset="0"/>
                          <a:ea typeface="Calibri" panose="020F0502020204030204" pitchFamily="34" charset="0"/>
                          <a:cs typeface="Arial" panose="020B0604020202020204" pitchFamily="34" charset="0"/>
                        </a:rPr>
                        <a:t>. Sie ist stellvertretende Leiterin einer bekannten Firma. In ihrer Position hat sie viel zu tun, daher macht sie </a:t>
                      </a:r>
                      <a:r>
                        <a:rPr lang="de-DE" sz="1600" b="1" dirty="0">
                          <a:effectLst/>
                          <a:latin typeface="Arial" panose="020B0604020202020204" pitchFamily="34" charset="0"/>
                          <a:ea typeface="Calibri" panose="020F0502020204030204" pitchFamily="34" charset="0"/>
                          <a:cs typeface="Arial" panose="020B0604020202020204" pitchFamily="34" charset="0"/>
                        </a:rPr>
                        <a:t>oft Überstunden</a:t>
                      </a:r>
                      <a:r>
                        <a:rPr lang="de-DE" sz="1600" dirty="0">
                          <a:effectLst/>
                          <a:latin typeface="Arial" panose="020B0604020202020204" pitchFamily="34" charset="0"/>
                          <a:ea typeface="Calibri" panose="020F0502020204030204" pitchFamily="34" charset="0"/>
                          <a:cs typeface="Arial" panose="020B0604020202020204" pitchFamily="34" charset="0"/>
                        </a:rPr>
                        <a:t> oder nimmt ihre Arbeit mit nach Hause. Es kommt auch vor, dass Corinna</a:t>
                      </a:r>
                      <a:r>
                        <a:rPr lang="de-DE" sz="1600" b="1" dirty="0">
                          <a:effectLst/>
                          <a:latin typeface="Arial" panose="020B0604020202020204" pitchFamily="34" charset="0"/>
                          <a:ea typeface="Calibri" panose="020F0502020204030204" pitchFamily="34" charset="0"/>
                          <a:cs typeface="Arial" panose="020B0604020202020204" pitchFamily="34" charset="0"/>
                        </a:rPr>
                        <a:t> bis spät in die Nacht</a:t>
                      </a:r>
                      <a:r>
                        <a:rPr lang="de-DE" sz="1600" dirty="0">
                          <a:effectLst/>
                          <a:latin typeface="Arial" panose="020B0604020202020204" pitchFamily="34" charset="0"/>
                          <a:ea typeface="Calibri" panose="020F0502020204030204" pitchFamily="34" charset="0"/>
                          <a:cs typeface="Arial" panose="020B0604020202020204" pitchFamily="34" charset="0"/>
                        </a:rPr>
                        <a:t> arbeitet. Dabei trinkt sie gerne mal ein</a:t>
                      </a:r>
                      <a:r>
                        <a:rPr lang="de-DE" sz="1600" b="1" dirty="0">
                          <a:effectLst/>
                          <a:latin typeface="Arial" panose="020B0604020202020204" pitchFamily="34" charset="0"/>
                          <a:ea typeface="Calibri" panose="020F0502020204030204" pitchFamily="34" charset="0"/>
                          <a:cs typeface="Arial" panose="020B0604020202020204" pitchFamily="34" charset="0"/>
                        </a:rPr>
                        <a:t> paar Gläser Wein</a:t>
                      </a:r>
                      <a:r>
                        <a:rPr lang="de-DE" sz="1600" dirty="0">
                          <a:effectLst/>
                          <a:latin typeface="Arial" panose="020B0604020202020204" pitchFamily="34" charset="0"/>
                          <a:ea typeface="Calibri" panose="020F0502020204030204" pitchFamily="34" charset="0"/>
                          <a:cs typeface="Arial" panose="020B0604020202020204" pitchFamily="34" charset="0"/>
                        </a:rPr>
                        <a:t>. Die meiste Zeit verbringt sie in ihrem Büro oder vor ihrem Schreibtisch. </a:t>
                      </a:r>
                      <a:r>
                        <a:rPr lang="de-DE" sz="1600" b="1" dirty="0">
                          <a:effectLst/>
                          <a:latin typeface="Arial" panose="020B0604020202020204" pitchFamily="34" charset="0"/>
                          <a:ea typeface="Calibri" panose="020F0502020204030204" pitchFamily="34" charset="0"/>
                          <a:cs typeface="Arial" panose="020B0604020202020204" pitchFamily="34" charset="0"/>
                        </a:rPr>
                        <a:t>Sie isst meistens auf dem Weg zur und von der Arbeit.</a:t>
                      </a:r>
                      <a:r>
                        <a:rPr lang="de-DE" sz="1600" dirty="0">
                          <a:effectLst/>
                          <a:latin typeface="Arial" panose="020B0604020202020204" pitchFamily="34" charset="0"/>
                          <a:ea typeface="Calibri" panose="020F0502020204030204" pitchFamily="34" charset="0"/>
                          <a:cs typeface="Arial" panose="020B0604020202020204" pitchFamily="34" charset="0"/>
                        </a:rPr>
                        <a:t> </a:t>
                      </a:r>
                      <a:endParaRPr lang="de-DE" sz="2000" dirty="0">
                        <a:effectLst/>
                        <a:latin typeface="Arial" panose="020B0604020202020204" pitchFamily="34" charset="0"/>
                        <a:ea typeface="Calibri" panose="020F0502020204030204" pitchFamily="34" charset="0"/>
                        <a:cs typeface="Times New Roman" panose="02020603050405020304" pitchFamily="18" charset="0"/>
                      </a:endParaRPr>
                    </a:p>
                    <a:p>
                      <a:pPr algn="just">
                        <a:lnSpc>
                          <a:spcPct val="114000"/>
                        </a:lnSpc>
                        <a:spcAft>
                          <a:spcPts val="600"/>
                        </a:spcAft>
                      </a:pPr>
                      <a:r>
                        <a:rPr lang="de-DE" sz="1600" dirty="0">
                          <a:effectLst/>
                          <a:latin typeface="Arial" panose="020B0604020202020204" pitchFamily="34" charset="0"/>
                          <a:ea typeface="Calibri" panose="020F0502020204030204" pitchFamily="34" charset="0"/>
                        </a:rPr>
                        <a:t>Seit ein paar Tagen hat sie </a:t>
                      </a:r>
                      <a:r>
                        <a:rPr lang="de-DE" sz="1600" b="1" dirty="0">
                          <a:effectLst/>
                          <a:latin typeface="Arial" panose="020B0604020202020204" pitchFamily="34" charset="0"/>
                          <a:ea typeface="Calibri" panose="020F0502020204030204" pitchFamily="34" charset="0"/>
                        </a:rPr>
                        <a:t>starke Kopfschmerzen</a:t>
                      </a:r>
                      <a:r>
                        <a:rPr lang="de-DE" sz="1600" dirty="0">
                          <a:effectLst/>
                          <a:latin typeface="Arial" panose="020B0604020202020204" pitchFamily="34" charset="0"/>
                          <a:ea typeface="Calibri" panose="020F0502020204030204" pitchFamily="34" charset="0"/>
                        </a:rPr>
                        <a:t>, aber Corinna macht sich nichts draus, sie denkt sich, dass das an den vielen Überstunden liegt. Abends sitzt sie noch vor ihrem Computer und will ihre Aufgaben erledigen, allerdings bemerkt sie, dass sie ständig</a:t>
                      </a:r>
                      <a:r>
                        <a:rPr lang="de-DE" sz="1600" b="1" dirty="0">
                          <a:effectLst/>
                          <a:latin typeface="Arial" panose="020B0604020202020204" pitchFamily="34" charset="0"/>
                          <a:ea typeface="Calibri" panose="020F0502020204030204" pitchFamily="34" charset="0"/>
                        </a:rPr>
                        <a:t> leichte Schwindelattacken </a:t>
                      </a:r>
                      <a:r>
                        <a:rPr lang="de-DE" sz="1600" dirty="0">
                          <a:effectLst/>
                          <a:latin typeface="Arial" panose="020B0604020202020204" pitchFamily="34" charset="0"/>
                          <a:ea typeface="Calibri" panose="020F0502020204030204" pitchFamily="34" charset="0"/>
                        </a:rPr>
                        <a:t>bekommt und ihre Konzentration auch stark nachgelassen hat. Sie schaltet den Computer aus, weil es unerträglich wird und es nichts mehr bringt weiterzumachen. Sie geht ins Bett, bevor sie am nächsten morgen früh zu ihrem nächsten Meeting hetzt.</a:t>
                      </a:r>
                      <a:endParaRPr lang="de-DE" sz="1800" dirty="0">
                        <a:effectLst/>
                        <a:latin typeface="Arial" panose="020B0604020202020204" pitchFamily="34" charset="0"/>
                        <a:ea typeface="Calibri" panose="020F0502020204030204" pitchFamily="34" charset="0"/>
                        <a:cs typeface="Arial" panose="020B0604020202020204" pitchFamily="34" charset="0"/>
                      </a:endParaRPr>
                    </a:p>
                  </a:txBody>
                  <a:tcPr marL="62410" marR="62410" marT="0" marB="0"/>
                </a:tc>
                <a:extLst>
                  <a:ext uri="{0D108BD9-81ED-4DB2-BD59-A6C34878D82A}">
                    <a16:rowId xmlns:a16="http://schemas.microsoft.com/office/drawing/2014/main" val="10000"/>
                  </a:ext>
                </a:extLst>
              </a:tr>
            </a:tbl>
          </a:graphicData>
        </a:graphic>
      </p:graphicFrame>
      <p:sp>
        <p:nvSpPr>
          <p:cNvPr id="6" name="Rechteck 5"/>
          <p:cNvSpPr/>
          <p:nvPr/>
        </p:nvSpPr>
        <p:spPr>
          <a:xfrm rot="16200000">
            <a:off x="10443468" y="1940106"/>
            <a:ext cx="2637694" cy="340093"/>
          </a:xfrm>
          <a:prstGeom prst="rect">
            <a:avLst/>
          </a:prstGeom>
          <a:ln>
            <a:solidFill>
              <a:schemeClr val="bg1">
                <a:lumMod val="50000"/>
              </a:schemeClr>
            </a:solidFill>
          </a:ln>
        </p:spPr>
        <p:txBody>
          <a:bodyPr wrap="square">
            <a:spAutoFit/>
          </a:bodyPr>
          <a:lstStyle/>
          <a:p>
            <a:pPr marL="114300">
              <a:lnSpc>
                <a:spcPct val="115000"/>
              </a:lnSpc>
              <a:spcBef>
                <a:spcPts val="1800"/>
              </a:spcBef>
              <a:spcAft>
                <a:spcPts val="0"/>
              </a:spcAft>
            </a:pPr>
            <a:r>
              <a:rPr lang="de-DE" sz="1400" b="1" dirty="0">
                <a:solidFill>
                  <a:schemeClr val="accent2">
                    <a:lumMod val="60000"/>
                    <a:lumOff val="40000"/>
                  </a:schemeClr>
                </a:solidFill>
                <a:latin typeface="Arial" panose="020B0604020202020204" pitchFamily="34" charset="0"/>
                <a:cs typeface="Arial" panose="020B0604020202020204" pitchFamily="34" charset="0"/>
              </a:rPr>
              <a:t>Allgemeine Risikofaktoren</a:t>
            </a:r>
            <a:endParaRPr lang="de-DE" sz="1400" b="1" dirty="0">
              <a:solidFill>
                <a:schemeClr val="accent2">
                  <a:lumMod val="60000"/>
                  <a:lumOff val="40000"/>
                </a:schemeClr>
              </a:solidFill>
              <a:effectLst/>
              <a:latin typeface="Arial" panose="020B0604020202020204" pitchFamily="34" charset="0"/>
              <a:cs typeface="Arial" panose="020B0604020202020204" pitchFamily="34" charset="0"/>
            </a:endParaRPr>
          </a:p>
        </p:txBody>
      </p:sp>
      <p:sp>
        <p:nvSpPr>
          <p:cNvPr id="7" name="Rechteck 6"/>
          <p:cNvSpPr/>
          <p:nvPr/>
        </p:nvSpPr>
        <p:spPr>
          <a:xfrm rot="16200000">
            <a:off x="10931860" y="4174028"/>
            <a:ext cx="1616435" cy="340093"/>
          </a:xfrm>
          <a:prstGeom prst="rect">
            <a:avLst/>
          </a:prstGeom>
          <a:ln>
            <a:solidFill>
              <a:schemeClr val="bg1">
                <a:lumMod val="50000"/>
              </a:schemeClr>
            </a:solidFill>
          </a:ln>
        </p:spPr>
        <p:txBody>
          <a:bodyPr wrap="square">
            <a:spAutoFit/>
          </a:bodyPr>
          <a:lstStyle/>
          <a:p>
            <a:pPr marL="114300" algn="ctr">
              <a:lnSpc>
                <a:spcPct val="115000"/>
              </a:lnSpc>
              <a:spcBef>
                <a:spcPts val="1800"/>
              </a:spcBef>
              <a:spcAft>
                <a:spcPts val="0"/>
              </a:spcAft>
            </a:pPr>
            <a:r>
              <a:rPr lang="de-DE" sz="1400" b="1" dirty="0">
                <a:solidFill>
                  <a:schemeClr val="accent2"/>
                </a:solidFill>
                <a:latin typeface="Arial" panose="020B0604020202020204" pitchFamily="34" charset="0"/>
                <a:cs typeface="Arial" panose="020B0604020202020204" pitchFamily="34" charset="0"/>
              </a:rPr>
              <a:t>Symptome</a:t>
            </a:r>
            <a:endParaRPr lang="de-DE" sz="1400" b="1" dirty="0">
              <a:solidFill>
                <a:schemeClr val="accent2"/>
              </a:solidFill>
              <a:effectLst/>
              <a:latin typeface="Arial" panose="020B0604020202020204" pitchFamily="34" charset="0"/>
              <a:cs typeface="Arial" panose="020B0604020202020204" pitchFamily="34" charset="0"/>
            </a:endParaRPr>
          </a:p>
        </p:txBody>
      </p:sp>
      <p:sp>
        <p:nvSpPr>
          <p:cNvPr id="8" name="Rechteck 7"/>
          <p:cNvSpPr/>
          <p:nvPr/>
        </p:nvSpPr>
        <p:spPr>
          <a:xfrm>
            <a:off x="9649721" y="1273815"/>
            <a:ext cx="1786140" cy="587853"/>
          </a:xfrm>
          <a:prstGeom prst="rect">
            <a:avLst/>
          </a:prstGeom>
        </p:spPr>
        <p:txBody>
          <a:bodyPr wrap="square">
            <a:spAutoFit/>
          </a:bodyPr>
          <a:lstStyle/>
          <a:p>
            <a:pPr marL="114300">
              <a:lnSpc>
                <a:spcPct val="115000"/>
              </a:lnSpc>
              <a:spcBef>
                <a:spcPts val="1800"/>
              </a:spcBef>
              <a:spcAft>
                <a:spcPts val="0"/>
              </a:spcAft>
            </a:pPr>
            <a:r>
              <a:rPr lang="de-DE" sz="1400" b="1" dirty="0">
                <a:solidFill>
                  <a:schemeClr val="accent2">
                    <a:lumMod val="60000"/>
                    <a:lumOff val="40000"/>
                  </a:schemeClr>
                </a:solidFill>
                <a:latin typeface="Arial" panose="020B0604020202020204" pitchFamily="34" charset="0"/>
                <a:cs typeface="Arial" panose="020B0604020202020204" pitchFamily="34" charset="0"/>
              </a:rPr>
              <a:t>Stress und Druck im Beruf</a:t>
            </a:r>
            <a:endParaRPr lang="de-DE" sz="1400" b="1" dirty="0">
              <a:solidFill>
                <a:schemeClr val="accent2">
                  <a:lumMod val="60000"/>
                  <a:lumOff val="40000"/>
                </a:schemeClr>
              </a:solidFill>
              <a:effectLst/>
              <a:latin typeface="Arial" panose="020B0604020202020204" pitchFamily="34" charset="0"/>
              <a:cs typeface="Arial" panose="020B0604020202020204" pitchFamily="34" charset="0"/>
            </a:endParaRPr>
          </a:p>
        </p:txBody>
      </p:sp>
      <p:sp>
        <p:nvSpPr>
          <p:cNvPr id="13" name="Rechteckige Legende 12"/>
          <p:cNvSpPr/>
          <p:nvPr/>
        </p:nvSpPr>
        <p:spPr>
          <a:xfrm>
            <a:off x="838201" y="2920566"/>
            <a:ext cx="762000" cy="316523"/>
          </a:xfrm>
          <a:prstGeom prst="wedgeRectCallout">
            <a:avLst>
              <a:gd name="adj1" fmla="val 41806"/>
              <a:gd name="adj2" fmla="val 1391"/>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5" name="Rechteck 14"/>
          <p:cNvSpPr/>
          <p:nvPr/>
        </p:nvSpPr>
        <p:spPr>
          <a:xfrm>
            <a:off x="9644447" y="4339839"/>
            <a:ext cx="1786140" cy="318998"/>
          </a:xfrm>
          <a:prstGeom prst="rect">
            <a:avLst/>
          </a:prstGeom>
        </p:spPr>
        <p:txBody>
          <a:bodyPr wrap="square">
            <a:spAutoFit/>
          </a:bodyPr>
          <a:lstStyle/>
          <a:p>
            <a:pPr marL="114300">
              <a:lnSpc>
                <a:spcPct val="115000"/>
              </a:lnSpc>
              <a:spcBef>
                <a:spcPts val="1800"/>
              </a:spcBef>
              <a:spcAft>
                <a:spcPts val="0"/>
              </a:spcAft>
            </a:pPr>
            <a:r>
              <a:rPr lang="de-DE" sz="1400" b="1" dirty="0">
                <a:solidFill>
                  <a:schemeClr val="accent2"/>
                </a:solidFill>
                <a:latin typeface="Arial" panose="020B0604020202020204" pitchFamily="34" charset="0"/>
                <a:cs typeface="Arial" panose="020B0604020202020204" pitchFamily="34" charset="0"/>
              </a:rPr>
              <a:t>Schwindel</a:t>
            </a:r>
            <a:endParaRPr lang="de-DE" sz="1400" b="1" dirty="0">
              <a:solidFill>
                <a:schemeClr val="accent2"/>
              </a:solidFill>
              <a:effectLst/>
              <a:latin typeface="Arial" panose="020B0604020202020204" pitchFamily="34" charset="0"/>
              <a:cs typeface="Arial" panose="020B0604020202020204" pitchFamily="34" charset="0"/>
            </a:endParaRPr>
          </a:p>
        </p:txBody>
      </p:sp>
      <p:sp>
        <p:nvSpPr>
          <p:cNvPr id="18" name="Rechteck 17"/>
          <p:cNvSpPr/>
          <p:nvPr/>
        </p:nvSpPr>
        <p:spPr>
          <a:xfrm>
            <a:off x="9649721" y="1746132"/>
            <a:ext cx="1786140" cy="587853"/>
          </a:xfrm>
          <a:prstGeom prst="rect">
            <a:avLst/>
          </a:prstGeom>
        </p:spPr>
        <p:txBody>
          <a:bodyPr wrap="square">
            <a:spAutoFit/>
          </a:bodyPr>
          <a:lstStyle/>
          <a:p>
            <a:pPr marL="114300">
              <a:lnSpc>
                <a:spcPct val="115000"/>
              </a:lnSpc>
              <a:spcBef>
                <a:spcPts val="1800"/>
              </a:spcBef>
              <a:spcAft>
                <a:spcPts val="0"/>
              </a:spcAft>
            </a:pPr>
            <a:r>
              <a:rPr lang="de-DE" sz="1400" b="1" dirty="0">
                <a:solidFill>
                  <a:schemeClr val="accent2">
                    <a:lumMod val="60000"/>
                    <a:lumOff val="40000"/>
                  </a:schemeClr>
                </a:solidFill>
                <a:latin typeface="Arial" panose="020B0604020202020204" pitchFamily="34" charset="0"/>
                <a:cs typeface="Arial" panose="020B0604020202020204" pitchFamily="34" charset="0"/>
              </a:rPr>
              <a:t>Stress und Druck im Beruf</a:t>
            </a:r>
            <a:endParaRPr lang="de-DE" sz="1400" b="1" dirty="0">
              <a:solidFill>
                <a:schemeClr val="accent2">
                  <a:lumMod val="60000"/>
                  <a:lumOff val="40000"/>
                </a:schemeClr>
              </a:solidFill>
              <a:effectLst/>
              <a:latin typeface="Arial" panose="020B0604020202020204" pitchFamily="34" charset="0"/>
              <a:cs typeface="Arial" panose="020B0604020202020204" pitchFamily="34" charset="0"/>
            </a:endParaRPr>
          </a:p>
        </p:txBody>
      </p:sp>
      <p:sp>
        <p:nvSpPr>
          <p:cNvPr id="19" name="Rechteck 18"/>
          <p:cNvSpPr/>
          <p:nvPr/>
        </p:nvSpPr>
        <p:spPr>
          <a:xfrm>
            <a:off x="9649721" y="2340696"/>
            <a:ext cx="1786140" cy="340093"/>
          </a:xfrm>
          <a:prstGeom prst="rect">
            <a:avLst/>
          </a:prstGeom>
        </p:spPr>
        <p:txBody>
          <a:bodyPr wrap="square">
            <a:spAutoFit/>
          </a:bodyPr>
          <a:lstStyle/>
          <a:p>
            <a:pPr marL="114300">
              <a:lnSpc>
                <a:spcPct val="115000"/>
              </a:lnSpc>
              <a:spcBef>
                <a:spcPts val="1800"/>
              </a:spcBef>
              <a:spcAft>
                <a:spcPts val="0"/>
              </a:spcAft>
            </a:pPr>
            <a:r>
              <a:rPr lang="de-DE" sz="1400" b="1" dirty="0">
                <a:solidFill>
                  <a:schemeClr val="accent2">
                    <a:lumMod val="60000"/>
                    <a:lumOff val="40000"/>
                  </a:schemeClr>
                </a:solidFill>
                <a:latin typeface="Arial" panose="020B0604020202020204" pitchFamily="34" charset="0"/>
                <a:cs typeface="Arial" panose="020B0604020202020204" pitchFamily="34" charset="0"/>
              </a:rPr>
              <a:t>Alkoholkonsum</a:t>
            </a:r>
            <a:endParaRPr lang="de-DE" sz="1400" b="1" dirty="0">
              <a:solidFill>
                <a:schemeClr val="accent2">
                  <a:lumMod val="60000"/>
                  <a:lumOff val="40000"/>
                </a:schemeClr>
              </a:solidFill>
              <a:effectLst/>
              <a:latin typeface="Arial" panose="020B0604020202020204" pitchFamily="34" charset="0"/>
              <a:cs typeface="Arial" panose="020B0604020202020204" pitchFamily="34" charset="0"/>
            </a:endParaRPr>
          </a:p>
        </p:txBody>
      </p:sp>
      <p:sp>
        <p:nvSpPr>
          <p:cNvPr id="20" name="Rechteck 19"/>
          <p:cNvSpPr/>
          <p:nvPr/>
        </p:nvSpPr>
        <p:spPr>
          <a:xfrm>
            <a:off x="9647887" y="2659415"/>
            <a:ext cx="1786140" cy="587853"/>
          </a:xfrm>
          <a:prstGeom prst="rect">
            <a:avLst/>
          </a:prstGeom>
        </p:spPr>
        <p:txBody>
          <a:bodyPr wrap="square">
            <a:spAutoFit/>
          </a:bodyPr>
          <a:lstStyle/>
          <a:p>
            <a:pPr marL="114300">
              <a:lnSpc>
                <a:spcPct val="115000"/>
              </a:lnSpc>
              <a:spcBef>
                <a:spcPts val="1800"/>
              </a:spcBef>
              <a:spcAft>
                <a:spcPts val="0"/>
              </a:spcAft>
            </a:pPr>
            <a:r>
              <a:rPr lang="de-DE" sz="1400" b="1" dirty="0">
                <a:solidFill>
                  <a:schemeClr val="accent2">
                    <a:lumMod val="60000"/>
                    <a:lumOff val="40000"/>
                  </a:schemeClr>
                </a:solidFill>
                <a:latin typeface="Arial" panose="020B0604020202020204" pitchFamily="34" charset="0"/>
                <a:cs typeface="Arial" panose="020B0604020202020204" pitchFamily="34" charset="0"/>
              </a:rPr>
              <a:t>Unregelmäßige Mahlzeiten</a:t>
            </a:r>
            <a:endParaRPr lang="de-DE" sz="1400" b="1" dirty="0">
              <a:solidFill>
                <a:schemeClr val="accent2">
                  <a:lumMod val="60000"/>
                  <a:lumOff val="40000"/>
                </a:schemeClr>
              </a:solidFill>
              <a:effectLst/>
              <a:latin typeface="Arial" panose="020B0604020202020204" pitchFamily="34" charset="0"/>
              <a:cs typeface="Arial" panose="020B0604020202020204" pitchFamily="34" charset="0"/>
            </a:endParaRPr>
          </a:p>
        </p:txBody>
      </p:sp>
      <p:sp>
        <p:nvSpPr>
          <p:cNvPr id="22" name="Rechteck 21"/>
          <p:cNvSpPr/>
          <p:nvPr/>
        </p:nvSpPr>
        <p:spPr>
          <a:xfrm>
            <a:off x="9655095" y="3510314"/>
            <a:ext cx="1786140" cy="340093"/>
          </a:xfrm>
          <a:prstGeom prst="rect">
            <a:avLst/>
          </a:prstGeom>
        </p:spPr>
        <p:txBody>
          <a:bodyPr wrap="square">
            <a:spAutoFit/>
          </a:bodyPr>
          <a:lstStyle/>
          <a:p>
            <a:pPr marL="114300">
              <a:lnSpc>
                <a:spcPct val="115000"/>
              </a:lnSpc>
              <a:spcBef>
                <a:spcPts val="1800"/>
              </a:spcBef>
              <a:spcAft>
                <a:spcPts val="0"/>
              </a:spcAft>
            </a:pPr>
            <a:r>
              <a:rPr lang="de-DE" sz="1400" b="1" dirty="0">
                <a:solidFill>
                  <a:schemeClr val="accent2"/>
                </a:solidFill>
                <a:latin typeface="Arial" panose="020B0604020202020204" pitchFamily="34" charset="0"/>
                <a:cs typeface="Arial" panose="020B0604020202020204" pitchFamily="34" charset="0"/>
              </a:rPr>
              <a:t>Kopfschmerzen</a:t>
            </a:r>
            <a:endParaRPr lang="de-DE" sz="1400" b="1" dirty="0">
              <a:solidFill>
                <a:schemeClr val="accent2"/>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14549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500" fill="hold"/>
                                        <p:tgtEl>
                                          <p:spTgt spid="6"/>
                                        </p:tgtEl>
                                        <p:attrNameLst>
                                          <p:attrName>ppt_w</p:attrName>
                                        </p:attrNameLst>
                                      </p:cBhvr>
                                      <p:tavLst>
                                        <p:tav tm="0">
                                          <p:val>
                                            <p:fltVal val="0"/>
                                          </p:val>
                                        </p:tav>
                                        <p:tav tm="100000">
                                          <p:val>
                                            <p:strVal val="#ppt_w"/>
                                          </p:val>
                                        </p:tav>
                                      </p:tavLst>
                                    </p:anim>
                                    <p:anim calcmode="lin" valueType="num">
                                      <p:cBhvr>
                                        <p:cTn id="13" dur="500" fill="hold"/>
                                        <p:tgtEl>
                                          <p:spTgt spid="6"/>
                                        </p:tgtEl>
                                        <p:attrNameLst>
                                          <p:attrName>ppt_h</p:attrName>
                                        </p:attrNameLst>
                                      </p:cBhvr>
                                      <p:tavLst>
                                        <p:tav tm="0">
                                          <p:val>
                                            <p:fltVal val="0"/>
                                          </p:val>
                                        </p:tav>
                                        <p:tav tm="100000">
                                          <p:val>
                                            <p:strVal val="#ppt_h"/>
                                          </p:val>
                                        </p:tav>
                                      </p:tavLst>
                                    </p:anim>
                                    <p:animEffect transition="in" filter="fade">
                                      <p:cBhvr>
                                        <p:cTn id="14" dur="500"/>
                                        <p:tgtEl>
                                          <p:spTgt spid="6"/>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fltVal val="0"/>
                                          </p:val>
                                        </p:tav>
                                        <p:tav tm="100000">
                                          <p:val>
                                            <p:strVal val="#ppt_h"/>
                                          </p:val>
                                        </p:tav>
                                      </p:tavLst>
                                    </p:anim>
                                    <p:animEffect transition="in" filter="fade">
                                      <p:cBhvr>
                                        <p:cTn id="19" dur="500"/>
                                        <p:tgtEl>
                                          <p:spTgt spid="5"/>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7"/>
                                        </p:tgtEl>
                                        <p:attrNameLst>
                                          <p:attrName>style.visibility</p:attrName>
                                        </p:attrNameLst>
                                      </p:cBhvr>
                                      <p:to>
                                        <p:strVal val="visible"/>
                                      </p:to>
                                    </p:set>
                                    <p:anim calcmode="lin" valueType="num">
                                      <p:cBhvr>
                                        <p:cTn id="22" dur="500" fill="hold"/>
                                        <p:tgtEl>
                                          <p:spTgt spid="7"/>
                                        </p:tgtEl>
                                        <p:attrNameLst>
                                          <p:attrName>ppt_w</p:attrName>
                                        </p:attrNameLst>
                                      </p:cBhvr>
                                      <p:tavLst>
                                        <p:tav tm="0">
                                          <p:val>
                                            <p:fltVal val="0"/>
                                          </p:val>
                                        </p:tav>
                                        <p:tav tm="100000">
                                          <p:val>
                                            <p:strVal val="#ppt_w"/>
                                          </p:val>
                                        </p:tav>
                                      </p:tavLst>
                                    </p:anim>
                                    <p:anim calcmode="lin" valueType="num">
                                      <p:cBhvr>
                                        <p:cTn id="23" dur="500" fill="hold"/>
                                        <p:tgtEl>
                                          <p:spTgt spid="7"/>
                                        </p:tgtEl>
                                        <p:attrNameLst>
                                          <p:attrName>ppt_h</p:attrName>
                                        </p:attrNameLst>
                                      </p:cBhvr>
                                      <p:tavLst>
                                        <p:tav tm="0">
                                          <p:val>
                                            <p:fltVal val="0"/>
                                          </p:val>
                                        </p:tav>
                                        <p:tav tm="100000">
                                          <p:val>
                                            <p:strVal val="#ppt_h"/>
                                          </p:val>
                                        </p:tav>
                                      </p:tavLst>
                                    </p:anim>
                                    <p:animEffect transition="in" filter="fade">
                                      <p:cBhvr>
                                        <p:cTn id="24" dur="500"/>
                                        <p:tgtEl>
                                          <p:spTgt spid="7"/>
                                        </p:tgtEl>
                                      </p:cBhvr>
                                    </p:animEffect>
                                  </p:childTnLst>
                                </p:cTn>
                              </p:par>
                              <p:par>
                                <p:cTn id="25" presetID="53" presetClass="entr" presetSubtype="16" fill="hold" grpId="0" nodeType="withEffect">
                                  <p:stCondLst>
                                    <p:cond delay="0"/>
                                  </p:stCondLst>
                                  <p:childTnLst>
                                    <p:set>
                                      <p:cBhvr>
                                        <p:cTn id="26" dur="1" fill="hold">
                                          <p:stCondLst>
                                            <p:cond delay="0"/>
                                          </p:stCondLst>
                                        </p:cTn>
                                        <p:tgtEl>
                                          <p:spTgt spid="8"/>
                                        </p:tgtEl>
                                        <p:attrNameLst>
                                          <p:attrName>style.visibility</p:attrName>
                                        </p:attrNameLst>
                                      </p:cBhvr>
                                      <p:to>
                                        <p:strVal val="visible"/>
                                      </p:to>
                                    </p:set>
                                    <p:anim calcmode="lin" valueType="num">
                                      <p:cBhvr>
                                        <p:cTn id="27" dur="500" fill="hold"/>
                                        <p:tgtEl>
                                          <p:spTgt spid="8"/>
                                        </p:tgtEl>
                                        <p:attrNameLst>
                                          <p:attrName>ppt_w</p:attrName>
                                        </p:attrNameLst>
                                      </p:cBhvr>
                                      <p:tavLst>
                                        <p:tav tm="0">
                                          <p:val>
                                            <p:fltVal val="0"/>
                                          </p:val>
                                        </p:tav>
                                        <p:tav tm="100000">
                                          <p:val>
                                            <p:strVal val="#ppt_w"/>
                                          </p:val>
                                        </p:tav>
                                      </p:tavLst>
                                    </p:anim>
                                    <p:anim calcmode="lin" valueType="num">
                                      <p:cBhvr>
                                        <p:cTn id="28" dur="500" fill="hold"/>
                                        <p:tgtEl>
                                          <p:spTgt spid="8"/>
                                        </p:tgtEl>
                                        <p:attrNameLst>
                                          <p:attrName>ppt_h</p:attrName>
                                        </p:attrNameLst>
                                      </p:cBhvr>
                                      <p:tavLst>
                                        <p:tav tm="0">
                                          <p:val>
                                            <p:fltVal val="0"/>
                                          </p:val>
                                        </p:tav>
                                        <p:tav tm="100000">
                                          <p:val>
                                            <p:strVal val="#ppt_h"/>
                                          </p:val>
                                        </p:tav>
                                      </p:tavLst>
                                    </p:anim>
                                    <p:animEffect transition="in" filter="fade">
                                      <p:cBhvr>
                                        <p:cTn id="29" dur="500"/>
                                        <p:tgtEl>
                                          <p:spTgt spid="8"/>
                                        </p:tgtEl>
                                      </p:cBhvr>
                                    </p:animEffect>
                                  </p:childTnLst>
                                </p:cTn>
                              </p:par>
                              <p:par>
                                <p:cTn id="30" presetID="53" presetClass="entr" presetSubtype="16" fill="hold" grpId="0" nodeType="withEffect">
                                  <p:stCondLst>
                                    <p:cond delay="0"/>
                                  </p:stCondLst>
                                  <p:childTnLst>
                                    <p:set>
                                      <p:cBhvr>
                                        <p:cTn id="31" dur="1" fill="hold">
                                          <p:stCondLst>
                                            <p:cond delay="0"/>
                                          </p:stCondLst>
                                        </p:cTn>
                                        <p:tgtEl>
                                          <p:spTgt spid="9"/>
                                        </p:tgtEl>
                                        <p:attrNameLst>
                                          <p:attrName>style.visibility</p:attrName>
                                        </p:attrNameLst>
                                      </p:cBhvr>
                                      <p:to>
                                        <p:strVal val="visible"/>
                                      </p:to>
                                    </p:set>
                                    <p:anim calcmode="lin" valueType="num">
                                      <p:cBhvr>
                                        <p:cTn id="32" dur="500" fill="hold"/>
                                        <p:tgtEl>
                                          <p:spTgt spid="9"/>
                                        </p:tgtEl>
                                        <p:attrNameLst>
                                          <p:attrName>ppt_w</p:attrName>
                                        </p:attrNameLst>
                                      </p:cBhvr>
                                      <p:tavLst>
                                        <p:tav tm="0">
                                          <p:val>
                                            <p:fltVal val="0"/>
                                          </p:val>
                                        </p:tav>
                                        <p:tav tm="100000">
                                          <p:val>
                                            <p:strVal val="#ppt_w"/>
                                          </p:val>
                                        </p:tav>
                                      </p:tavLst>
                                    </p:anim>
                                    <p:anim calcmode="lin" valueType="num">
                                      <p:cBhvr>
                                        <p:cTn id="33" dur="500" fill="hold"/>
                                        <p:tgtEl>
                                          <p:spTgt spid="9"/>
                                        </p:tgtEl>
                                        <p:attrNameLst>
                                          <p:attrName>ppt_h</p:attrName>
                                        </p:attrNameLst>
                                      </p:cBhvr>
                                      <p:tavLst>
                                        <p:tav tm="0">
                                          <p:val>
                                            <p:fltVal val="0"/>
                                          </p:val>
                                        </p:tav>
                                        <p:tav tm="100000">
                                          <p:val>
                                            <p:strVal val="#ppt_h"/>
                                          </p:val>
                                        </p:tav>
                                      </p:tavLst>
                                    </p:anim>
                                    <p:animEffect transition="in" filter="fade">
                                      <p:cBhvr>
                                        <p:cTn id="34" dur="500"/>
                                        <p:tgtEl>
                                          <p:spTgt spid="9"/>
                                        </p:tgtEl>
                                      </p:cBhvr>
                                    </p:animEffect>
                                  </p:childTnLst>
                                </p:cTn>
                              </p:par>
                              <p:par>
                                <p:cTn id="35" presetID="53" presetClass="entr" presetSubtype="16" fill="hold" grpId="0" nodeType="withEffect">
                                  <p:stCondLst>
                                    <p:cond delay="0"/>
                                  </p:stCondLst>
                                  <p:childTnLst>
                                    <p:set>
                                      <p:cBhvr>
                                        <p:cTn id="36" dur="1" fill="hold">
                                          <p:stCondLst>
                                            <p:cond delay="0"/>
                                          </p:stCondLst>
                                        </p:cTn>
                                        <p:tgtEl>
                                          <p:spTgt spid="10"/>
                                        </p:tgtEl>
                                        <p:attrNameLst>
                                          <p:attrName>style.visibility</p:attrName>
                                        </p:attrNameLst>
                                      </p:cBhvr>
                                      <p:to>
                                        <p:strVal val="visible"/>
                                      </p:to>
                                    </p:set>
                                    <p:anim calcmode="lin" valueType="num">
                                      <p:cBhvr>
                                        <p:cTn id="37" dur="500" fill="hold"/>
                                        <p:tgtEl>
                                          <p:spTgt spid="10"/>
                                        </p:tgtEl>
                                        <p:attrNameLst>
                                          <p:attrName>ppt_w</p:attrName>
                                        </p:attrNameLst>
                                      </p:cBhvr>
                                      <p:tavLst>
                                        <p:tav tm="0">
                                          <p:val>
                                            <p:fltVal val="0"/>
                                          </p:val>
                                        </p:tav>
                                        <p:tav tm="100000">
                                          <p:val>
                                            <p:strVal val="#ppt_w"/>
                                          </p:val>
                                        </p:tav>
                                      </p:tavLst>
                                    </p:anim>
                                    <p:anim calcmode="lin" valueType="num">
                                      <p:cBhvr>
                                        <p:cTn id="38" dur="500" fill="hold"/>
                                        <p:tgtEl>
                                          <p:spTgt spid="10"/>
                                        </p:tgtEl>
                                        <p:attrNameLst>
                                          <p:attrName>ppt_h</p:attrName>
                                        </p:attrNameLst>
                                      </p:cBhvr>
                                      <p:tavLst>
                                        <p:tav tm="0">
                                          <p:val>
                                            <p:fltVal val="0"/>
                                          </p:val>
                                        </p:tav>
                                        <p:tav tm="100000">
                                          <p:val>
                                            <p:strVal val="#ppt_h"/>
                                          </p:val>
                                        </p:tav>
                                      </p:tavLst>
                                    </p:anim>
                                    <p:animEffect transition="in" filter="fade">
                                      <p:cBhvr>
                                        <p:cTn id="39" dur="500"/>
                                        <p:tgtEl>
                                          <p:spTgt spid="10"/>
                                        </p:tgtEl>
                                      </p:cBhvr>
                                    </p:animEffect>
                                  </p:childTnLst>
                                </p:cTn>
                              </p:par>
                              <p:par>
                                <p:cTn id="40" presetID="53" presetClass="entr" presetSubtype="16" fill="hold" grpId="0" nodeType="withEffect">
                                  <p:stCondLst>
                                    <p:cond delay="0"/>
                                  </p:stCondLst>
                                  <p:childTnLst>
                                    <p:set>
                                      <p:cBhvr>
                                        <p:cTn id="41" dur="1" fill="hold">
                                          <p:stCondLst>
                                            <p:cond delay="0"/>
                                          </p:stCondLst>
                                        </p:cTn>
                                        <p:tgtEl>
                                          <p:spTgt spid="11"/>
                                        </p:tgtEl>
                                        <p:attrNameLst>
                                          <p:attrName>style.visibility</p:attrName>
                                        </p:attrNameLst>
                                      </p:cBhvr>
                                      <p:to>
                                        <p:strVal val="visible"/>
                                      </p:to>
                                    </p:set>
                                    <p:anim calcmode="lin" valueType="num">
                                      <p:cBhvr>
                                        <p:cTn id="42" dur="500" fill="hold"/>
                                        <p:tgtEl>
                                          <p:spTgt spid="11"/>
                                        </p:tgtEl>
                                        <p:attrNameLst>
                                          <p:attrName>ppt_w</p:attrName>
                                        </p:attrNameLst>
                                      </p:cBhvr>
                                      <p:tavLst>
                                        <p:tav tm="0">
                                          <p:val>
                                            <p:fltVal val="0"/>
                                          </p:val>
                                        </p:tav>
                                        <p:tav tm="100000">
                                          <p:val>
                                            <p:strVal val="#ppt_w"/>
                                          </p:val>
                                        </p:tav>
                                      </p:tavLst>
                                    </p:anim>
                                    <p:anim calcmode="lin" valueType="num">
                                      <p:cBhvr>
                                        <p:cTn id="43" dur="500" fill="hold"/>
                                        <p:tgtEl>
                                          <p:spTgt spid="11"/>
                                        </p:tgtEl>
                                        <p:attrNameLst>
                                          <p:attrName>ppt_h</p:attrName>
                                        </p:attrNameLst>
                                      </p:cBhvr>
                                      <p:tavLst>
                                        <p:tav tm="0">
                                          <p:val>
                                            <p:fltVal val="0"/>
                                          </p:val>
                                        </p:tav>
                                        <p:tav tm="100000">
                                          <p:val>
                                            <p:strVal val="#ppt_h"/>
                                          </p:val>
                                        </p:tav>
                                      </p:tavLst>
                                    </p:anim>
                                    <p:animEffect transition="in" filter="fade">
                                      <p:cBhvr>
                                        <p:cTn id="44" dur="500"/>
                                        <p:tgtEl>
                                          <p:spTgt spid="11"/>
                                        </p:tgtEl>
                                      </p:cBhvr>
                                    </p:animEffect>
                                  </p:childTnLst>
                                </p:cTn>
                              </p:par>
                              <p:par>
                                <p:cTn id="45" presetID="53" presetClass="entr" presetSubtype="16" fill="hold" grpId="0" nodeType="withEffect">
                                  <p:stCondLst>
                                    <p:cond delay="0"/>
                                  </p:stCondLst>
                                  <p:childTnLst>
                                    <p:set>
                                      <p:cBhvr>
                                        <p:cTn id="46" dur="1" fill="hold">
                                          <p:stCondLst>
                                            <p:cond delay="0"/>
                                          </p:stCondLst>
                                        </p:cTn>
                                        <p:tgtEl>
                                          <p:spTgt spid="12"/>
                                        </p:tgtEl>
                                        <p:attrNameLst>
                                          <p:attrName>style.visibility</p:attrName>
                                        </p:attrNameLst>
                                      </p:cBhvr>
                                      <p:to>
                                        <p:strVal val="visible"/>
                                      </p:to>
                                    </p:set>
                                    <p:anim calcmode="lin" valueType="num">
                                      <p:cBhvr>
                                        <p:cTn id="47" dur="500" fill="hold"/>
                                        <p:tgtEl>
                                          <p:spTgt spid="12"/>
                                        </p:tgtEl>
                                        <p:attrNameLst>
                                          <p:attrName>ppt_w</p:attrName>
                                        </p:attrNameLst>
                                      </p:cBhvr>
                                      <p:tavLst>
                                        <p:tav tm="0">
                                          <p:val>
                                            <p:fltVal val="0"/>
                                          </p:val>
                                        </p:tav>
                                        <p:tav tm="100000">
                                          <p:val>
                                            <p:strVal val="#ppt_w"/>
                                          </p:val>
                                        </p:tav>
                                      </p:tavLst>
                                    </p:anim>
                                    <p:anim calcmode="lin" valueType="num">
                                      <p:cBhvr>
                                        <p:cTn id="48" dur="500" fill="hold"/>
                                        <p:tgtEl>
                                          <p:spTgt spid="12"/>
                                        </p:tgtEl>
                                        <p:attrNameLst>
                                          <p:attrName>ppt_h</p:attrName>
                                        </p:attrNameLst>
                                      </p:cBhvr>
                                      <p:tavLst>
                                        <p:tav tm="0">
                                          <p:val>
                                            <p:fltVal val="0"/>
                                          </p:val>
                                        </p:tav>
                                        <p:tav tm="100000">
                                          <p:val>
                                            <p:strVal val="#ppt_h"/>
                                          </p:val>
                                        </p:tav>
                                      </p:tavLst>
                                    </p:anim>
                                    <p:animEffect transition="in" filter="fade">
                                      <p:cBhvr>
                                        <p:cTn id="49" dur="500"/>
                                        <p:tgtEl>
                                          <p:spTgt spid="12"/>
                                        </p:tgtEl>
                                      </p:cBhvr>
                                    </p:animEffect>
                                  </p:childTnLst>
                                </p:cTn>
                              </p:par>
                              <p:par>
                                <p:cTn id="50" presetID="53" presetClass="entr" presetSubtype="16" fill="hold" grpId="0" nodeType="withEffect">
                                  <p:stCondLst>
                                    <p:cond delay="0"/>
                                  </p:stCondLst>
                                  <p:childTnLst>
                                    <p:set>
                                      <p:cBhvr>
                                        <p:cTn id="51" dur="1" fill="hold">
                                          <p:stCondLst>
                                            <p:cond delay="0"/>
                                          </p:stCondLst>
                                        </p:cTn>
                                        <p:tgtEl>
                                          <p:spTgt spid="13"/>
                                        </p:tgtEl>
                                        <p:attrNameLst>
                                          <p:attrName>style.visibility</p:attrName>
                                        </p:attrNameLst>
                                      </p:cBhvr>
                                      <p:to>
                                        <p:strVal val="visible"/>
                                      </p:to>
                                    </p:set>
                                    <p:anim calcmode="lin" valueType="num">
                                      <p:cBhvr>
                                        <p:cTn id="52" dur="500" fill="hold"/>
                                        <p:tgtEl>
                                          <p:spTgt spid="13"/>
                                        </p:tgtEl>
                                        <p:attrNameLst>
                                          <p:attrName>ppt_w</p:attrName>
                                        </p:attrNameLst>
                                      </p:cBhvr>
                                      <p:tavLst>
                                        <p:tav tm="0">
                                          <p:val>
                                            <p:fltVal val="0"/>
                                          </p:val>
                                        </p:tav>
                                        <p:tav tm="100000">
                                          <p:val>
                                            <p:strVal val="#ppt_w"/>
                                          </p:val>
                                        </p:tav>
                                      </p:tavLst>
                                    </p:anim>
                                    <p:anim calcmode="lin" valueType="num">
                                      <p:cBhvr>
                                        <p:cTn id="53" dur="500" fill="hold"/>
                                        <p:tgtEl>
                                          <p:spTgt spid="13"/>
                                        </p:tgtEl>
                                        <p:attrNameLst>
                                          <p:attrName>ppt_h</p:attrName>
                                        </p:attrNameLst>
                                      </p:cBhvr>
                                      <p:tavLst>
                                        <p:tav tm="0">
                                          <p:val>
                                            <p:fltVal val="0"/>
                                          </p:val>
                                        </p:tav>
                                        <p:tav tm="100000">
                                          <p:val>
                                            <p:strVal val="#ppt_h"/>
                                          </p:val>
                                        </p:tav>
                                      </p:tavLst>
                                    </p:anim>
                                    <p:animEffect transition="in" filter="fade">
                                      <p:cBhvr>
                                        <p:cTn id="54" dur="500"/>
                                        <p:tgtEl>
                                          <p:spTgt spid="13"/>
                                        </p:tgtEl>
                                      </p:cBhvr>
                                    </p:animEffect>
                                  </p:childTnLst>
                                </p:cTn>
                              </p:par>
                              <p:par>
                                <p:cTn id="55" presetID="53" presetClass="entr" presetSubtype="16" fill="hold" grpId="0" nodeType="withEffect">
                                  <p:stCondLst>
                                    <p:cond delay="0"/>
                                  </p:stCondLst>
                                  <p:childTnLst>
                                    <p:set>
                                      <p:cBhvr>
                                        <p:cTn id="56" dur="1" fill="hold">
                                          <p:stCondLst>
                                            <p:cond delay="0"/>
                                          </p:stCondLst>
                                        </p:cTn>
                                        <p:tgtEl>
                                          <p:spTgt spid="14"/>
                                        </p:tgtEl>
                                        <p:attrNameLst>
                                          <p:attrName>style.visibility</p:attrName>
                                        </p:attrNameLst>
                                      </p:cBhvr>
                                      <p:to>
                                        <p:strVal val="visible"/>
                                      </p:to>
                                    </p:set>
                                    <p:anim calcmode="lin" valueType="num">
                                      <p:cBhvr>
                                        <p:cTn id="57" dur="500" fill="hold"/>
                                        <p:tgtEl>
                                          <p:spTgt spid="14"/>
                                        </p:tgtEl>
                                        <p:attrNameLst>
                                          <p:attrName>ppt_w</p:attrName>
                                        </p:attrNameLst>
                                      </p:cBhvr>
                                      <p:tavLst>
                                        <p:tav tm="0">
                                          <p:val>
                                            <p:fltVal val="0"/>
                                          </p:val>
                                        </p:tav>
                                        <p:tav tm="100000">
                                          <p:val>
                                            <p:strVal val="#ppt_w"/>
                                          </p:val>
                                        </p:tav>
                                      </p:tavLst>
                                    </p:anim>
                                    <p:anim calcmode="lin" valueType="num">
                                      <p:cBhvr>
                                        <p:cTn id="58" dur="500" fill="hold"/>
                                        <p:tgtEl>
                                          <p:spTgt spid="14"/>
                                        </p:tgtEl>
                                        <p:attrNameLst>
                                          <p:attrName>ppt_h</p:attrName>
                                        </p:attrNameLst>
                                      </p:cBhvr>
                                      <p:tavLst>
                                        <p:tav tm="0">
                                          <p:val>
                                            <p:fltVal val="0"/>
                                          </p:val>
                                        </p:tav>
                                        <p:tav tm="100000">
                                          <p:val>
                                            <p:strVal val="#ppt_h"/>
                                          </p:val>
                                        </p:tav>
                                      </p:tavLst>
                                    </p:anim>
                                    <p:animEffect transition="in" filter="fade">
                                      <p:cBhvr>
                                        <p:cTn id="59" dur="500"/>
                                        <p:tgtEl>
                                          <p:spTgt spid="14"/>
                                        </p:tgtEl>
                                      </p:cBhvr>
                                    </p:animEffect>
                                  </p:childTnLst>
                                </p:cTn>
                              </p:par>
                              <p:par>
                                <p:cTn id="60" presetID="53" presetClass="entr" presetSubtype="16" fill="hold" grpId="0" nodeType="withEffect">
                                  <p:stCondLst>
                                    <p:cond delay="0"/>
                                  </p:stCondLst>
                                  <p:childTnLst>
                                    <p:set>
                                      <p:cBhvr>
                                        <p:cTn id="61" dur="1" fill="hold">
                                          <p:stCondLst>
                                            <p:cond delay="0"/>
                                          </p:stCondLst>
                                        </p:cTn>
                                        <p:tgtEl>
                                          <p:spTgt spid="15"/>
                                        </p:tgtEl>
                                        <p:attrNameLst>
                                          <p:attrName>style.visibility</p:attrName>
                                        </p:attrNameLst>
                                      </p:cBhvr>
                                      <p:to>
                                        <p:strVal val="visible"/>
                                      </p:to>
                                    </p:set>
                                    <p:anim calcmode="lin" valueType="num">
                                      <p:cBhvr>
                                        <p:cTn id="62" dur="500" fill="hold"/>
                                        <p:tgtEl>
                                          <p:spTgt spid="15"/>
                                        </p:tgtEl>
                                        <p:attrNameLst>
                                          <p:attrName>ppt_w</p:attrName>
                                        </p:attrNameLst>
                                      </p:cBhvr>
                                      <p:tavLst>
                                        <p:tav tm="0">
                                          <p:val>
                                            <p:fltVal val="0"/>
                                          </p:val>
                                        </p:tav>
                                        <p:tav tm="100000">
                                          <p:val>
                                            <p:strVal val="#ppt_w"/>
                                          </p:val>
                                        </p:tav>
                                      </p:tavLst>
                                    </p:anim>
                                    <p:anim calcmode="lin" valueType="num">
                                      <p:cBhvr>
                                        <p:cTn id="63" dur="500" fill="hold"/>
                                        <p:tgtEl>
                                          <p:spTgt spid="15"/>
                                        </p:tgtEl>
                                        <p:attrNameLst>
                                          <p:attrName>ppt_h</p:attrName>
                                        </p:attrNameLst>
                                      </p:cBhvr>
                                      <p:tavLst>
                                        <p:tav tm="0">
                                          <p:val>
                                            <p:fltVal val="0"/>
                                          </p:val>
                                        </p:tav>
                                        <p:tav tm="100000">
                                          <p:val>
                                            <p:strVal val="#ppt_h"/>
                                          </p:val>
                                        </p:tav>
                                      </p:tavLst>
                                    </p:anim>
                                    <p:animEffect transition="in" filter="fade">
                                      <p:cBhvr>
                                        <p:cTn id="64" dur="500"/>
                                        <p:tgtEl>
                                          <p:spTgt spid="15"/>
                                        </p:tgtEl>
                                      </p:cBhvr>
                                    </p:animEffect>
                                  </p:childTnLst>
                                </p:cTn>
                              </p:par>
                              <p:par>
                                <p:cTn id="65" presetID="53" presetClass="entr" presetSubtype="16" fill="hold" grpId="0" nodeType="withEffect">
                                  <p:stCondLst>
                                    <p:cond delay="0"/>
                                  </p:stCondLst>
                                  <p:childTnLst>
                                    <p:set>
                                      <p:cBhvr>
                                        <p:cTn id="66" dur="1" fill="hold">
                                          <p:stCondLst>
                                            <p:cond delay="0"/>
                                          </p:stCondLst>
                                        </p:cTn>
                                        <p:tgtEl>
                                          <p:spTgt spid="18"/>
                                        </p:tgtEl>
                                        <p:attrNameLst>
                                          <p:attrName>style.visibility</p:attrName>
                                        </p:attrNameLst>
                                      </p:cBhvr>
                                      <p:to>
                                        <p:strVal val="visible"/>
                                      </p:to>
                                    </p:set>
                                    <p:anim calcmode="lin" valueType="num">
                                      <p:cBhvr>
                                        <p:cTn id="67" dur="500" fill="hold"/>
                                        <p:tgtEl>
                                          <p:spTgt spid="18"/>
                                        </p:tgtEl>
                                        <p:attrNameLst>
                                          <p:attrName>ppt_w</p:attrName>
                                        </p:attrNameLst>
                                      </p:cBhvr>
                                      <p:tavLst>
                                        <p:tav tm="0">
                                          <p:val>
                                            <p:fltVal val="0"/>
                                          </p:val>
                                        </p:tav>
                                        <p:tav tm="100000">
                                          <p:val>
                                            <p:strVal val="#ppt_w"/>
                                          </p:val>
                                        </p:tav>
                                      </p:tavLst>
                                    </p:anim>
                                    <p:anim calcmode="lin" valueType="num">
                                      <p:cBhvr>
                                        <p:cTn id="68" dur="500" fill="hold"/>
                                        <p:tgtEl>
                                          <p:spTgt spid="18"/>
                                        </p:tgtEl>
                                        <p:attrNameLst>
                                          <p:attrName>ppt_h</p:attrName>
                                        </p:attrNameLst>
                                      </p:cBhvr>
                                      <p:tavLst>
                                        <p:tav tm="0">
                                          <p:val>
                                            <p:fltVal val="0"/>
                                          </p:val>
                                        </p:tav>
                                        <p:tav tm="100000">
                                          <p:val>
                                            <p:strVal val="#ppt_h"/>
                                          </p:val>
                                        </p:tav>
                                      </p:tavLst>
                                    </p:anim>
                                    <p:animEffect transition="in" filter="fade">
                                      <p:cBhvr>
                                        <p:cTn id="69" dur="500"/>
                                        <p:tgtEl>
                                          <p:spTgt spid="18"/>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19"/>
                                        </p:tgtEl>
                                        <p:attrNameLst>
                                          <p:attrName>style.visibility</p:attrName>
                                        </p:attrNameLst>
                                      </p:cBhvr>
                                      <p:to>
                                        <p:strVal val="visible"/>
                                      </p:to>
                                    </p:set>
                                    <p:anim calcmode="lin" valueType="num">
                                      <p:cBhvr>
                                        <p:cTn id="72" dur="500" fill="hold"/>
                                        <p:tgtEl>
                                          <p:spTgt spid="19"/>
                                        </p:tgtEl>
                                        <p:attrNameLst>
                                          <p:attrName>ppt_w</p:attrName>
                                        </p:attrNameLst>
                                      </p:cBhvr>
                                      <p:tavLst>
                                        <p:tav tm="0">
                                          <p:val>
                                            <p:fltVal val="0"/>
                                          </p:val>
                                        </p:tav>
                                        <p:tav tm="100000">
                                          <p:val>
                                            <p:strVal val="#ppt_w"/>
                                          </p:val>
                                        </p:tav>
                                      </p:tavLst>
                                    </p:anim>
                                    <p:anim calcmode="lin" valueType="num">
                                      <p:cBhvr>
                                        <p:cTn id="73" dur="500" fill="hold"/>
                                        <p:tgtEl>
                                          <p:spTgt spid="19"/>
                                        </p:tgtEl>
                                        <p:attrNameLst>
                                          <p:attrName>ppt_h</p:attrName>
                                        </p:attrNameLst>
                                      </p:cBhvr>
                                      <p:tavLst>
                                        <p:tav tm="0">
                                          <p:val>
                                            <p:fltVal val="0"/>
                                          </p:val>
                                        </p:tav>
                                        <p:tav tm="100000">
                                          <p:val>
                                            <p:strVal val="#ppt_h"/>
                                          </p:val>
                                        </p:tav>
                                      </p:tavLst>
                                    </p:anim>
                                    <p:animEffect transition="in" filter="fade">
                                      <p:cBhvr>
                                        <p:cTn id="74" dur="500"/>
                                        <p:tgtEl>
                                          <p:spTgt spid="19"/>
                                        </p:tgtEl>
                                      </p:cBhvr>
                                    </p:animEffect>
                                  </p:childTnLst>
                                </p:cTn>
                              </p:par>
                              <p:par>
                                <p:cTn id="75" presetID="53" presetClass="entr" presetSubtype="16" fill="hold" grpId="0" nodeType="withEffect">
                                  <p:stCondLst>
                                    <p:cond delay="0"/>
                                  </p:stCondLst>
                                  <p:childTnLst>
                                    <p:set>
                                      <p:cBhvr>
                                        <p:cTn id="76" dur="1" fill="hold">
                                          <p:stCondLst>
                                            <p:cond delay="0"/>
                                          </p:stCondLst>
                                        </p:cTn>
                                        <p:tgtEl>
                                          <p:spTgt spid="20"/>
                                        </p:tgtEl>
                                        <p:attrNameLst>
                                          <p:attrName>style.visibility</p:attrName>
                                        </p:attrNameLst>
                                      </p:cBhvr>
                                      <p:to>
                                        <p:strVal val="visible"/>
                                      </p:to>
                                    </p:set>
                                    <p:anim calcmode="lin" valueType="num">
                                      <p:cBhvr>
                                        <p:cTn id="77" dur="500" fill="hold"/>
                                        <p:tgtEl>
                                          <p:spTgt spid="20"/>
                                        </p:tgtEl>
                                        <p:attrNameLst>
                                          <p:attrName>ppt_w</p:attrName>
                                        </p:attrNameLst>
                                      </p:cBhvr>
                                      <p:tavLst>
                                        <p:tav tm="0">
                                          <p:val>
                                            <p:fltVal val="0"/>
                                          </p:val>
                                        </p:tav>
                                        <p:tav tm="100000">
                                          <p:val>
                                            <p:strVal val="#ppt_w"/>
                                          </p:val>
                                        </p:tav>
                                      </p:tavLst>
                                    </p:anim>
                                    <p:anim calcmode="lin" valueType="num">
                                      <p:cBhvr>
                                        <p:cTn id="78" dur="500" fill="hold"/>
                                        <p:tgtEl>
                                          <p:spTgt spid="20"/>
                                        </p:tgtEl>
                                        <p:attrNameLst>
                                          <p:attrName>ppt_h</p:attrName>
                                        </p:attrNameLst>
                                      </p:cBhvr>
                                      <p:tavLst>
                                        <p:tav tm="0">
                                          <p:val>
                                            <p:fltVal val="0"/>
                                          </p:val>
                                        </p:tav>
                                        <p:tav tm="100000">
                                          <p:val>
                                            <p:strVal val="#ppt_h"/>
                                          </p:val>
                                        </p:tav>
                                      </p:tavLst>
                                    </p:anim>
                                    <p:animEffect transition="in" filter="fade">
                                      <p:cBhvr>
                                        <p:cTn id="79" dur="500"/>
                                        <p:tgtEl>
                                          <p:spTgt spid="20"/>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21"/>
                                        </p:tgtEl>
                                        <p:attrNameLst>
                                          <p:attrName>style.visibility</p:attrName>
                                        </p:attrNameLst>
                                      </p:cBhvr>
                                      <p:to>
                                        <p:strVal val="visible"/>
                                      </p:to>
                                    </p:set>
                                    <p:anim calcmode="lin" valueType="num">
                                      <p:cBhvr>
                                        <p:cTn id="82" dur="500" fill="hold"/>
                                        <p:tgtEl>
                                          <p:spTgt spid="21"/>
                                        </p:tgtEl>
                                        <p:attrNameLst>
                                          <p:attrName>ppt_w</p:attrName>
                                        </p:attrNameLst>
                                      </p:cBhvr>
                                      <p:tavLst>
                                        <p:tav tm="0">
                                          <p:val>
                                            <p:fltVal val="0"/>
                                          </p:val>
                                        </p:tav>
                                        <p:tav tm="100000">
                                          <p:val>
                                            <p:strVal val="#ppt_w"/>
                                          </p:val>
                                        </p:tav>
                                      </p:tavLst>
                                    </p:anim>
                                    <p:anim calcmode="lin" valueType="num">
                                      <p:cBhvr>
                                        <p:cTn id="83" dur="500" fill="hold"/>
                                        <p:tgtEl>
                                          <p:spTgt spid="21"/>
                                        </p:tgtEl>
                                        <p:attrNameLst>
                                          <p:attrName>ppt_h</p:attrName>
                                        </p:attrNameLst>
                                      </p:cBhvr>
                                      <p:tavLst>
                                        <p:tav tm="0">
                                          <p:val>
                                            <p:fltVal val="0"/>
                                          </p:val>
                                        </p:tav>
                                        <p:tav tm="100000">
                                          <p:val>
                                            <p:strVal val="#ppt_h"/>
                                          </p:val>
                                        </p:tav>
                                      </p:tavLst>
                                    </p:anim>
                                    <p:animEffect transition="in" filter="fade">
                                      <p:cBhvr>
                                        <p:cTn id="84" dur="500"/>
                                        <p:tgtEl>
                                          <p:spTgt spid="21"/>
                                        </p:tgtEl>
                                      </p:cBhvr>
                                    </p:animEffect>
                                  </p:childTnLst>
                                </p:cTn>
                              </p:par>
                              <p:par>
                                <p:cTn id="85" presetID="53" presetClass="entr" presetSubtype="16" fill="hold" grpId="0" nodeType="withEffect">
                                  <p:stCondLst>
                                    <p:cond delay="0"/>
                                  </p:stCondLst>
                                  <p:childTnLst>
                                    <p:set>
                                      <p:cBhvr>
                                        <p:cTn id="86" dur="1" fill="hold">
                                          <p:stCondLst>
                                            <p:cond delay="0"/>
                                          </p:stCondLst>
                                        </p:cTn>
                                        <p:tgtEl>
                                          <p:spTgt spid="22"/>
                                        </p:tgtEl>
                                        <p:attrNameLst>
                                          <p:attrName>style.visibility</p:attrName>
                                        </p:attrNameLst>
                                      </p:cBhvr>
                                      <p:to>
                                        <p:strVal val="visible"/>
                                      </p:to>
                                    </p:set>
                                    <p:anim calcmode="lin" valueType="num">
                                      <p:cBhvr>
                                        <p:cTn id="87" dur="500" fill="hold"/>
                                        <p:tgtEl>
                                          <p:spTgt spid="22"/>
                                        </p:tgtEl>
                                        <p:attrNameLst>
                                          <p:attrName>ppt_w</p:attrName>
                                        </p:attrNameLst>
                                      </p:cBhvr>
                                      <p:tavLst>
                                        <p:tav tm="0">
                                          <p:val>
                                            <p:fltVal val="0"/>
                                          </p:val>
                                        </p:tav>
                                        <p:tav tm="100000">
                                          <p:val>
                                            <p:strVal val="#ppt_w"/>
                                          </p:val>
                                        </p:tav>
                                      </p:tavLst>
                                    </p:anim>
                                    <p:anim calcmode="lin" valueType="num">
                                      <p:cBhvr>
                                        <p:cTn id="88" dur="500" fill="hold"/>
                                        <p:tgtEl>
                                          <p:spTgt spid="22"/>
                                        </p:tgtEl>
                                        <p:attrNameLst>
                                          <p:attrName>ppt_h</p:attrName>
                                        </p:attrNameLst>
                                      </p:cBhvr>
                                      <p:tavLst>
                                        <p:tav tm="0">
                                          <p:val>
                                            <p:fltVal val="0"/>
                                          </p:val>
                                        </p:tav>
                                        <p:tav tm="100000">
                                          <p:val>
                                            <p:strVal val="#ppt_h"/>
                                          </p:val>
                                        </p:tav>
                                      </p:tavLst>
                                    </p:anim>
                                    <p:animEffect transition="in" filter="fade">
                                      <p:cBhvr>
                                        <p:cTn id="8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5" grpId="0" animBg="1"/>
      <p:bldP spid="9" grpId="0" animBg="1"/>
      <p:bldP spid="10" grpId="0" animBg="1"/>
      <p:bldP spid="14" grpId="0" animBg="1"/>
      <p:bldP spid="12" grpId="0" animBg="1"/>
      <p:bldP spid="11" grpId="0" animBg="1"/>
      <p:bldP spid="6" grpId="0" animBg="1"/>
      <p:bldP spid="7" grpId="0" animBg="1"/>
      <p:bldP spid="8" grpId="0"/>
      <p:bldP spid="13" grpId="0" animBg="1"/>
      <p:bldP spid="15" grpId="0"/>
      <p:bldP spid="18" grpId="0"/>
      <p:bldP spid="19" grpId="0"/>
      <p:bldP spid="20" grpId="0"/>
      <p:bldP spid="2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b="1" dirty="0">
                <a:effectLst/>
                <a:latin typeface="Arial" panose="020B0604020202020204" pitchFamily="34" charset="0"/>
                <a:ea typeface="Calibri" panose="020F0502020204030204" pitchFamily="34" charset="0"/>
                <a:cs typeface="Times New Roman" panose="02020603050405020304" pitchFamily="18" charset="0"/>
              </a:rPr>
              <a:t>Arbeitsauftrag</a:t>
            </a:r>
            <a:br>
              <a:rPr lang="de-DE" b="1" dirty="0">
                <a:effectLst/>
                <a:latin typeface="Arial" panose="020B0604020202020204" pitchFamily="34" charset="0"/>
                <a:ea typeface="Calibri" panose="020F0502020204030204" pitchFamily="34" charset="0"/>
                <a:cs typeface="Times New Roman" panose="02020603050405020304" pitchFamily="18" charset="0"/>
              </a:rPr>
            </a:br>
            <a:r>
              <a:rPr lang="de-DE" sz="3100" i="1" dirty="0">
                <a:effectLst/>
                <a:latin typeface="Arial" panose="020B0604020202020204" pitchFamily="34" charset="0"/>
                <a:ea typeface="Calibri" panose="020F0502020204030204" pitchFamily="34" charset="0"/>
                <a:cs typeface="Times New Roman" panose="02020603050405020304" pitchFamily="18" charset="0"/>
              </a:rPr>
              <a:t>an Dich als Konferenzteilnehmerin oder –</a:t>
            </a:r>
            <a:r>
              <a:rPr lang="de-DE" sz="3100" i="1" dirty="0" err="1">
                <a:effectLst/>
                <a:latin typeface="Arial" panose="020B0604020202020204" pitchFamily="34" charset="0"/>
                <a:ea typeface="Calibri" panose="020F0502020204030204" pitchFamily="34" charset="0"/>
                <a:cs typeface="Times New Roman" panose="02020603050405020304" pitchFamily="18" charset="0"/>
              </a:rPr>
              <a:t>teilnehmer</a:t>
            </a:r>
            <a:r>
              <a:rPr lang="de-DE" sz="3100" i="1" dirty="0">
                <a:effectLst/>
                <a:latin typeface="Arial" panose="020B0604020202020204" pitchFamily="34" charset="0"/>
                <a:ea typeface="Calibri" panose="020F0502020204030204" pitchFamily="34" charset="0"/>
                <a:cs typeface="Times New Roman" panose="02020603050405020304" pitchFamily="18" charset="0"/>
              </a:rPr>
              <a:t>:</a:t>
            </a:r>
            <a:endParaRPr lang="de-DE" dirty="0"/>
          </a:p>
        </p:txBody>
      </p:sp>
      <p:sp>
        <p:nvSpPr>
          <p:cNvPr id="4" name="Inhaltsplatzhalter 3"/>
          <p:cNvSpPr>
            <a:spLocks noGrp="1"/>
          </p:cNvSpPr>
          <p:nvPr>
            <p:ph idx="1"/>
          </p:nvPr>
        </p:nvSpPr>
        <p:spPr>
          <a:xfrm>
            <a:off x="838200" y="1659082"/>
            <a:ext cx="10837985" cy="4833794"/>
          </a:xfrm>
          <a:prstGeom prst="rect">
            <a:avLst/>
          </a:prstGeom>
          <a:solidFill>
            <a:schemeClr val="bg1">
              <a:lumMod val="85000"/>
            </a:schemeClr>
          </a:solidFill>
          <a:ln/>
        </p:spPr>
        <p:style>
          <a:lnRef idx="1">
            <a:schemeClr val="accent3"/>
          </a:lnRef>
          <a:fillRef idx="2">
            <a:schemeClr val="accent3"/>
          </a:fillRef>
          <a:effectRef idx="1">
            <a:schemeClr val="accent3"/>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marL="895350" indent="-895350">
              <a:lnSpc>
                <a:spcPct val="115000"/>
              </a:lnSpc>
              <a:buNone/>
            </a:pPr>
            <a:r>
              <a:rPr lang="de-DE" sz="2000" b="1" i="1" dirty="0">
                <a:effectLst/>
                <a:latin typeface="Arial" panose="020B0604020202020204" pitchFamily="34" charset="0"/>
                <a:ea typeface="Calibri" panose="020F0502020204030204" pitchFamily="34" charset="0"/>
                <a:cs typeface="Times New Roman" panose="02020603050405020304" pitchFamily="18" charset="0"/>
              </a:rPr>
              <a:t>Ärzteteams bilden:</a:t>
            </a:r>
            <a:r>
              <a:rPr lang="de-DE" sz="2000" i="1" dirty="0">
                <a:effectLst/>
                <a:latin typeface="Arial" panose="020B0604020202020204" pitchFamily="34" charset="0"/>
                <a:ea typeface="Calibri" panose="020F0502020204030204" pitchFamily="34" charset="0"/>
                <a:cs typeface="Times New Roman" panose="02020603050405020304" pitchFamily="18" charset="0"/>
              </a:rPr>
              <a:t> Jedes Ärzteteam (mind. 3 Mitglieder) hat </a:t>
            </a:r>
            <a:r>
              <a:rPr lang="de-DE" sz="2000" b="1" i="1" dirty="0">
                <a:effectLst/>
                <a:latin typeface="Arial" panose="020B0604020202020204" pitchFamily="34" charset="0"/>
                <a:ea typeface="Calibri" panose="020F0502020204030204" pitchFamily="34" charset="0"/>
                <a:cs typeface="Times New Roman" panose="02020603050405020304" pitchFamily="18" charset="0"/>
              </a:rPr>
              <a:t>mindestens eine Expertin/einen Experten</a:t>
            </a:r>
            <a:r>
              <a:rPr lang="de-DE" sz="2000" i="1" dirty="0">
                <a:effectLst/>
                <a:latin typeface="Arial" panose="020B0604020202020204" pitchFamily="34" charset="0"/>
                <a:ea typeface="Calibri" panose="020F0502020204030204" pitchFamily="34" charset="0"/>
                <a:cs typeface="Times New Roman" panose="02020603050405020304" pitchFamily="18" charset="0"/>
              </a:rPr>
              <a:t> jeder Erkrankung. Jedes Team gibt sich einen </a:t>
            </a:r>
            <a:r>
              <a:rPr lang="de-DE" sz="2000" b="1" i="1" dirty="0">
                <a:effectLst/>
                <a:latin typeface="Arial" panose="020B0604020202020204" pitchFamily="34" charset="0"/>
                <a:ea typeface="Calibri" panose="020F0502020204030204" pitchFamily="34" charset="0"/>
                <a:cs typeface="Times New Roman" panose="02020603050405020304" pitchFamily="18" charset="0"/>
              </a:rPr>
              <a:t>Namen</a:t>
            </a:r>
            <a:r>
              <a:rPr lang="de-DE" sz="2000" i="1" dirty="0">
                <a:effectLst/>
                <a:latin typeface="Arial" panose="020B0604020202020204" pitchFamily="34" charset="0"/>
                <a:ea typeface="Calibri" panose="020F0502020204030204" pitchFamily="34" charset="0"/>
                <a:cs typeface="Times New Roman" panose="02020603050405020304" pitchFamily="18" charset="0"/>
              </a:rPr>
              <a:t>.</a:t>
            </a:r>
            <a:endParaRPr lang="de-DE" sz="2000" dirty="0">
              <a:effectLst/>
              <a:latin typeface="Arial" panose="020B0604020202020204" pitchFamily="34" charset="0"/>
              <a:ea typeface="Calibri" panose="020F0502020204030204" pitchFamily="34" charset="0"/>
              <a:cs typeface="Times New Roman" panose="02020603050405020304" pitchFamily="18" charset="0"/>
            </a:endParaRPr>
          </a:p>
          <a:p>
            <a:pPr marL="895350" indent="-895350">
              <a:lnSpc>
                <a:spcPct val="115000"/>
              </a:lnSpc>
              <a:buNone/>
            </a:pPr>
            <a:r>
              <a:rPr lang="de-DE" sz="2000" b="1" i="1" dirty="0">
                <a:effectLst/>
                <a:latin typeface="Arial" panose="020B0604020202020204" pitchFamily="34" charset="0"/>
                <a:ea typeface="Calibri" panose="020F0502020204030204" pitchFamily="34" charset="0"/>
                <a:cs typeface="Times New Roman" panose="02020603050405020304" pitchFamily="18" charset="0"/>
              </a:rPr>
              <a:t>Austausch:</a:t>
            </a:r>
            <a:r>
              <a:rPr lang="de-DE" sz="2000" i="1" dirty="0">
                <a:effectLst/>
                <a:latin typeface="Arial" panose="020B0604020202020204" pitchFamily="34" charset="0"/>
                <a:ea typeface="Calibri" panose="020F0502020204030204" pitchFamily="34" charset="0"/>
                <a:cs typeface="Times New Roman" panose="02020603050405020304" pitchFamily="18" charset="0"/>
              </a:rPr>
              <a:t> Jede Expertin/jeder Experte berichtet in </a:t>
            </a:r>
            <a:r>
              <a:rPr lang="de-DE" sz="2000" b="1" i="1" dirty="0">
                <a:effectLst/>
                <a:latin typeface="Arial" panose="020B0604020202020204" pitchFamily="34" charset="0"/>
                <a:ea typeface="Calibri" panose="020F0502020204030204" pitchFamily="34" charset="0"/>
                <a:cs typeface="Times New Roman" panose="02020603050405020304" pitchFamily="18" charset="0"/>
              </a:rPr>
              <a:t>1-2 Minuten</a:t>
            </a:r>
            <a:r>
              <a:rPr lang="de-DE" sz="2000" i="1" dirty="0">
                <a:effectLst/>
                <a:latin typeface="Arial" panose="020B0604020202020204" pitchFamily="34" charset="0"/>
                <a:ea typeface="Calibri" panose="020F0502020204030204" pitchFamily="34" charset="0"/>
                <a:cs typeface="Times New Roman" panose="02020603050405020304" pitchFamily="18" charset="0"/>
              </a:rPr>
              <a:t> noch einmal die wichtigsten Ursachen und Symptome (Erkennungszeichen).</a:t>
            </a:r>
            <a:endParaRPr lang="de-DE" sz="2000" dirty="0">
              <a:effectLst/>
              <a:latin typeface="Arial" panose="020B0604020202020204" pitchFamily="34" charset="0"/>
              <a:ea typeface="Calibri" panose="020F0502020204030204" pitchFamily="34" charset="0"/>
              <a:cs typeface="Times New Roman" panose="02020603050405020304" pitchFamily="18" charset="0"/>
            </a:endParaRPr>
          </a:p>
          <a:p>
            <a:pPr marL="895350" indent="-895350">
              <a:lnSpc>
                <a:spcPct val="115000"/>
              </a:lnSpc>
              <a:buNone/>
            </a:pPr>
            <a:r>
              <a:rPr lang="de-DE" sz="2000" b="1" i="1" dirty="0">
                <a:effectLst/>
                <a:latin typeface="Arial" panose="020B0604020202020204" pitchFamily="34" charset="0"/>
                <a:ea typeface="Calibri" panose="020F0502020204030204" pitchFamily="34" charset="0"/>
                <a:cs typeface="Times New Roman" panose="02020603050405020304" pitchFamily="18" charset="0"/>
              </a:rPr>
              <a:t>Konferenzbeginn:</a:t>
            </a:r>
            <a:r>
              <a:rPr lang="de-DE" sz="2000" i="1" dirty="0">
                <a:effectLst/>
                <a:latin typeface="Arial" panose="020B0604020202020204" pitchFamily="34" charset="0"/>
                <a:ea typeface="Calibri" panose="020F0502020204030204" pitchFamily="34" charset="0"/>
                <a:cs typeface="Times New Roman" panose="02020603050405020304" pitchFamily="18" charset="0"/>
              </a:rPr>
              <a:t> Nach dem Vortrag des Beispiels durch die Moderatorin/den Moderator (z.B. eure Lehrerin/euer Lehrer) habt ihr </a:t>
            </a:r>
            <a:r>
              <a:rPr lang="de-DE" sz="2000" b="1" i="1" dirty="0">
                <a:effectLst/>
                <a:latin typeface="Arial" panose="020B0604020202020204" pitchFamily="34" charset="0"/>
                <a:ea typeface="Calibri" panose="020F0502020204030204" pitchFamily="34" charset="0"/>
                <a:cs typeface="Times New Roman" panose="02020603050405020304" pitchFamily="18" charset="0"/>
              </a:rPr>
              <a:t>eine Minute Zeit</a:t>
            </a:r>
            <a:r>
              <a:rPr lang="de-DE" sz="2000" i="1" dirty="0">
                <a:effectLst/>
                <a:latin typeface="Arial" panose="020B0604020202020204" pitchFamily="34" charset="0"/>
                <a:ea typeface="Calibri" panose="020F0502020204030204" pitchFamily="34" charset="0"/>
                <a:cs typeface="Times New Roman" panose="02020603050405020304" pitchFamily="18" charset="0"/>
              </a:rPr>
              <a:t> zur Beratung. Ihr solltet </a:t>
            </a:r>
            <a:r>
              <a:rPr lang="de-DE" sz="2000" b="1" i="1" dirty="0">
                <a:effectLst/>
                <a:latin typeface="Arial" panose="020B0604020202020204" pitchFamily="34" charset="0"/>
                <a:ea typeface="Calibri" panose="020F0502020204030204" pitchFamily="34" charset="0"/>
                <a:cs typeface="Times New Roman" panose="02020603050405020304" pitchFamily="18" charset="0"/>
              </a:rPr>
              <a:t>drei Anzeichen</a:t>
            </a:r>
            <a:r>
              <a:rPr lang="de-DE" sz="2000" i="1" dirty="0">
                <a:effectLst/>
                <a:latin typeface="Arial" panose="020B0604020202020204" pitchFamily="34" charset="0"/>
                <a:ea typeface="Calibri" panose="020F0502020204030204" pitchFamily="34" charset="0"/>
                <a:cs typeface="Times New Roman" panose="02020603050405020304" pitchFamily="18" charset="0"/>
              </a:rPr>
              <a:t> aus dem Text festlegen, auf die ihr eure Entscheidung stützt. Auf Signal der Moderatorin/des Moderators muss jedes Team seine </a:t>
            </a:r>
            <a:r>
              <a:rPr lang="de-DE" sz="2000" b="1" i="1" dirty="0">
                <a:effectLst/>
                <a:latin typeface="Arial" panose="020B0604020202020204" pitchFamily="34" charset="0"/>
                <a:ea typeface="Calibri" panose="020F0502020204030204" pitchFamily="34" charset="0"/>
                <a:cs typeface="Times New Roman" panose="02020603050405020304" pitchFamily="18" charset="0"/>
              </a:rPr>
              <a:t>Lösung</a:t>
            </a:r>
            <a:r>
              <a:rPr lang="de-DE" sz="2000" i="1" dirty="0">
                <a:effectLst/>
                <a:latin typeface="Arial" panose="020B0604020202020204" pitchFamily="34" charset="0"/>
                <a:ea typeface="Calibri" panose="020F0502020204030204" pitchFamily="34" charset="0"/>
                <a:cs typeface="Times New Roman" panose="02020603050405020304" pitchFamily="18" charset="0"/>
              </a:rPr>
              <a:t> deutlich zeigen.</a:t>
            </a:r>
            <a:endParaRPr lang="de-DE" sz="2000" dirty="0">
              <a:effectLst/>
              <a:latin typeface="Arial" panose="020B0604020202020204" pitchFamily="34" charset="0"/>
              <a:ea typeface="Calibri" panose="020F0502020204030204" pitchFamily="34" charset="0"/>
              <a:cs typeface="Times New Roman" panose="02020603050405020304" pitchFamily="18" charset="0"/>
            </a:endParaRPr>
          </a:p>
          <a:p>
            <a:pPr marL="895350" indent="-895350">
              <a:lnSpc>
                <a:spcPct val="115000"/>
              </a:lnSpc>
              <a:buNone/>
            </a:pPr>
            <a:r>
              <a:rPr lang="de-DE" sz="2000" b="1" i="1" dirty="0">
                <a:effectLst/>
                <a:latin typeface="Arial" panose="020B0604020202020204" pitchFamily="34" charset="0"/>
                <a:ea typeface="Calibri" panose="020F0502020204030204" pitchFamily="34" charset="0"/>
                <a:cs typeface="Times New Roman" panose="02020603050405020304" pitchFamily="18" charset="0"/>
              </a:rPr>
              <a:t>Auflösung:</a:t>
            </a:r>
            <a:r>
              <a:rPr lang="de-DE" sz="2000" i="1" dirty="0">
                <a:effectLst/>
                <a:latin typeface="Arial" panose="020B0604020202020204" pitchFamily="34" charset="0"/>
                <a:ea typeface="Calibri" panose="020F0502020204030204" pitchFamily="34" charset="0"/>
                <a:cs typeface="Times New Roman" panose="02020603050405020304" pitchFamily="18" charset="0"/>
              </a:rPr>
              <a:t> Die Lösungen (Erkrankungen 1, 2 oder 3) werden zuerst notiert. Die Moderatorin/</a:t>
            </a:r>
            <a:r>
              <a:rPr lang="de-DE" sz="2000" i="1" dirty="0">
                <a:latin typeface="Arial" panose="020B0604020202020204" pitchFamily="34" charset="0"/>
                <a:ea typeface="Calibri" panose="020F0502020204030204" pitchFamily="34" charset="0"/>
                <a:cs typeface="Times New Roman" panose="02020603050405020304" pitchFamily="18" charset="0"/>
              </a:rPr>
              <a:t>d</a:t>
            </a:r>
            <a:r>
              <a:rPr lang="de-DE" sz="2000" i="1" dirty="0">
                <a:effectLst/>
                <a:latin typeface="Arial" panose="020B0604020202020204" pitchFamily="34" charset="0"/>
                <a:ea typeface="Calibri" panose="020F0502020204030204" pitchFamily="34" charset="0"/>
                <a:cs typeface="Times New Roman" panose="02020603050405020304" pitchFamily="18" charset="0"/>
              </a:rPr>
              <a:t>er Moderator kann ein beliebiges Team aufrufen, welches erklären muss, wie es seine Entscheidung begründen muss (sonst gibt es keinen Punkt). Sie/Er gibt dann die richtige Lösung bekannt.</a:t>
            </a:r>
            <a:endParaRPr lang="de-DE" sz="20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6313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left)">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wipe(left)">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wipe(left)">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wipe(left)">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eck 5"/>
          <p:cNvSpPr/>
          <p:nvPr/>
        </p:nvSpPr>
        <p:spPr>
          <a:xfrm>
            <a:off x="0" y="0"/>
            <a:ext cx="12192000" cy="6858000"/>
          </a:xfrm>
          <a:prstGeom prst="rect">
            <a:avLst/>
          </a:prstGeom>
          <a:solidFill>
            <a:srgbClr val="F15A24"/>
          </a:solidFill>
          <a:ln w="2540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a:xfrm>
            <a:off x="838200" y="365126"/>
            <a:ext cx="10515600" cy="693208"/>
          </a:xfrm>
        </p:spPr>
        <p:txBody>
          <a:bodyPr>
            <a:normAutofit/>
          </a:bodyPr>
          <a:lstStyle/>
          <a:p>
            <a:r>
              <a:rPr lang="de-DE" sz="3600" b="1" dirty="0">
                <a:solidFill>
                  <a:schemeClr val="bg1"/>
                </a:solidFill>
                <a:latin typeface="Arial" panose="020B0604020202020204" pitchFamily="34" charset="0"/>
                <a:cs typeface="Arial" panose="020B0604020202020204" pitchFamily="34" charset="0"/>
              </a:rPr>
              <a:t>Fallbeispiel 5: Corinna Meier (31)</a:t>
            </a:r>
          </a:p>
        </p:txBody>
      </p:sp>
      <p:sp>
        <p:nvSpPr>
          <p:cNvPr id="3" name="Textfeld 2"/>
          <p:cNvSpPr txBox="1"/>
          <p:nvPr/>
        </p:nvSpPr>
        <p:spPr>
          <a:xfrm>
            <a:off x="220134" y="2568380"/>
            <a:ext cx="12192000" cy="2431435"/>
          </a:xfrm>
          <a:prstGeom prst="rect">
            <a:avLst/>
          </a:prstGeom>
          <a:noFill/>
        </p:spPr>
        <p:txBody>
          <a:bodyPr wrap="square" rtlCol="0" anchor="ctr">
            <a:spAutoFit/>
          </a:bodyPr>
          <a:lstStyle/>
          <a:p>
            <a:pPr algn="ctr"/>
            <a:r>
              <a:rPr lang="de-DE" sz="5400" b="1" dirty="0">
                <a:solidFill>
                  <a:schemeClr val="bg1"/>
                </a:solidFill>
                <a:latin typeface="Arial" panose="020B0604020202020204" pitchFamily="34" charset="0"/>
                <a:cs typeface="Arial" panose="020B0604020202020204" pitchFamily="34" charset="0"/>
              </a:rPr>
              <a:t>BLUTHOCHDRUCK </a:t>
            </a:r>
            <a:br>
              <a:rPr lang="de-DE" sz="5400" b="1" dirty="0">
                <a:solidFill>
                  <a:schemeClr val="bg1"/>
                </a:solidFill>
                <a:latin typeface="Arial" panose="020B0604020202020204" pitchFamily="34" charset="0"/>
                <a:cs typeface="Arial" panose="020B0604020202020204" pitchFamily="34" charset="0"/>
              </a:rPr>
            </a:br>
            <a:r>
              <a:rPr lang="de-DE" sz="4400" i="1" dirty="0">
                <a:solidFill>
                  <a:schemeClr val="bg1"/>
                </a:solidFill>
                <a:latin typeface="Arial" panose="020B0604020202020204" pitchFamily="34" charset="0"/>
                <a:cs typeface="Arial" panose="020B0604020202020204" pitchFamily="34" charset="0"/>
              </a:rPr>
              <a:t>durch</a:t>
            </a:r>
          </a:p>
          <a:p>
            <a:pPr algn="ctr"/>
            <a:r>
              <a:rPr lang="de-DE" sz="5400" dirty="0">
                <a:solidFill>
                  <a:schemeClr val="bg1"/>
                </a:solidFill>
                <a:latin typeface="Arial" panose="020B0604020202020204" pitchFamily="34" charset="0"/>
                <a:cs typeface="Arial" panose="020B0604020202020204" pitchFamily="34" charset="0"/>
              </a:rPr>
              <a:t>Stress</a:t>
            </a:r>
          </a:p>
        </p:txBody>
      </p:sp>
    </p:spTree>
    <p:extLst>
      <p:ext uri="{BB962C8B-B14F-4D97-AF65-F5344CB8AC3E}">
        <p14:creationId xmlns:p14="http://schemas.microsoft.com/office/powerpoint/2010/main" val="20912347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latin typeface="Arial" panose="020B0604020202020204" pitchFamily="34" charset="0"/>
                <a:cs typeface="Arial" panose="020B0604020202020204" pitchFamily="34" charset="0"/>
              </a:rPr>
              <a:t>Ranking der Ärzteteams</a:t>
            </a:r>
            <a:br>
              <a:rPr lang="de-DE" b="1" dirty="0">
                <a:latin typeface="Arial" panose="020B0604020202020204" pitchFamily="34" charset="0"/>
                <a:cs typeface="Arial" panose="020B0604020202020204" pitchFamily="34" charset="0"/>
              </a:rPr>
            </a:br>
            <a:br>
              <a:rPr lang="de-DE" sz="1800" dirty="0">
                <a:solidFill>
                  <a:srgbClr val="C00000"/>
                </a:solidFill>
                <a:latin typeface="Arial" panose="020B0604020202020204" pitchFamily="34" charset="0"/>
                <a:cs typeface="Arial" panose="020B0604020202020204" pitchFamily="34" charset="0"/>
              </a:rPr>
            </a:br>
            <a:r>
              <a:rPr lang="de-DE" sz="1800" dirty="0">
                <a:solidFill>
                  <a:srgbClr val="C00000"/>
                </a:solidFill>
                <a:latin typeface="Arial" panose="020B0604020202020204" pitchFamily="34" charset="0"/>
                <a:cs typeface="Arial" panose="020B0604020202020204" pitchFamily="34" charset="0"/>
              </a:rPr>
              <a:t>##bei Bedarf hier Ergebnisse eintragen und Folie wieder einblenden##</a:t>
            </a: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1724492416"/>
              </p:ext>
            </p:extLst>
          </p:nvPr>
        </p:nvGraphicFramePr>
        <p:xfrm>
          <a:off x="2400300" y="2344371"/>
          <a:ext cx="7007469" cy="3210560"/>
        </p:xfrm>
        <a:graphic>
          <a:graphicData uri="http://schemas.openxmlformats.org/drawingml/2006/table">
            <a:tbl>
              <a:tblPr firstRow="1" bandRow="1">
                <a:tableStyleId>{C083E6E3-FA7D-4D7B-A595-EF9225AFEA82}</a:tableStyleId>
              </a:tblPr>
              <a:tblGrid>
                <a:gridCol w="11049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3159369">
                  <a:extLst>
                    <a:ext uri="{9D8B030D-6E8A-4147-A177-3AD203B41FA5}">
                      <a16:colId xmlns:a16="http://schemas.microsoft.com/office/drawing/2014/main" val="20002"/>
                    </a:ext>
                  </a:extLst>
                </a:gridCol>
              </a:tblGrid>
              <a:tr h="370840">
                <a:tc>
                  <a:txBody>
                    <a:bodyPr/>
                    <a:lstStyle/>
                    <a:p>
                      <a:pPr algn="l"/>
                      <a:r>
                        <a:rPr lang="de-DE" sz="2400" b="1" dirty="0">
                          <a:latin typeface="Arial" panose="020B0604020202020204" pitchFamily="34" charset="0"/>
                          <a:cs typeface="Arial" panose="020B0604020202020204" pitchFamily="34" charset="0"/>
                        </a:rPr>
                        <a:t>Platz</a:t>
                      </a:r>
                    </a:p>
                  </a:txBody>
                  <a:tcPr/>
                </a:tc>
                <a:tc>
                  <a:txBody>
                    <a:bodyPr/>
                    <a:lstStyle/>
                    <a:p>
                      <a:pPr algn="l"/>
                      <a:r>
                        <a:rPr lang="de-DE" sz="2400" b="1" dirty="0">
                          <a:latin typeface="Arial" panose="020B0604020202020204" pitchFamily="34" charset="0"/>
                          <a:cs typeface="Arial" panose="020B0604020202020204" pitchFamily="34" charset="0"/>
                        </a:rPr>
                        <a:t>Name des Teams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sz="2400" b="1" dirty="0">
                          <a:latin typeface="Arial" panose="020B0604020202020204" pitchFamily="34" charset="0"/>
                          <a:cs typeface="Arial" panose="020B0604020202020204" pitchFamily="34" charset="0"/>
                        </a:rPr>
                        <a:t>Punkte Fallbeispiele</a:t>
                      </a:r>
                    </a:p>
                  </a:txBody>
                  <a:tcPr/>
                </a:tc>
                <a:extLst>
                  <a:ext uri="{0D108BD9-81ED-4DB2-BD59-A6C34878D82A}">
                    <a16:rowId xmlns:a16="http://schemas.microsoft.com/office/drawing/2014/main" val="10000"/>
                  </a:ext>
                </a:extLst>
              </a:tr>
              <a:tr h="370840">
                <a:tc>
                  <a:txBody>
                    <a:bodyPr/>
                    <a:lstStyle/>
                    <a:p>
                      <a:pPr algn="ctr"/>
                      <a:r>
                        <a:rPr lang="de-DE" sz="3600" b="1" dirty="0">
                          <a:latin typeface="Arial" panose="020B0604020202020204" pitchFamily="34" charset="0"/>
                          <a:cs typeface="Arial" panose="020B0604020202020204" pitchFamily="34" charset="0"/>
                        </a:rPr>
                        <a:t>1</a:t>
                      </a:r>
                    </a:p>
                  </a:txBody>
                  <a:tcPr/>
                </a:tc>
                <a:tc>
                  <a:txBody>
                    <a:bodyPr/>
                    <a:lstStyle/>
                    <a:p>
                      <a:pPr algn="ctr"/>
                      <a:endParaRPr lang="de-DE" sz="3600" b="1" dirty="0">
                        <a:latin typeface="Arial" panose="020B0604020202020204" pitchFamily="34" charset="0"/>
                        <a:cs typeface="Arial" panose="020B0604020202020204" pitchFamily="34" charset="0"/>
                      </a:endParaRPr>
                    </a:p>
                  </a:txBody>
                  <a:tcPr/>
                </a:tc>
                <a:tc>
                  <a:txBody>
                    <a:bodyPr/>
                    <a:lstStyle/>
                    <a:p>
                      <a:pPr algn="ctr"/>
                      <a:endParaRPr lang="de-DE" sz="36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1"/>
                  </a:ext>
                </a:extLst>
              </a:tr>
              <a:tr h="370840">
                <a:tc>
                  <a:txBody>
                    <a:bodyPr/>
                    <a:lstStyle/>
                    <a:p>
                      <a:pPr algn="ctr"/>
                      <a:r>
                        <a:rPr lang="de-DE" sz="2800" b="1" dirty="0">
                          <a:latin typeface="Arial" panose="020B0604020202020204" pitchFamily="34" charset="0"/>
                          <a:cs typeface="Arial" panose="020B0604020202020204" pitchFamily="34" charset="0"/>
                        </a:rPr>
                        <a:t>2</a:t>
                      </a:r>
                    </a:p>
                  </a:txBody>
                  <a:tcPr/>
                </a:tc>
                <a:tc>
                  <a:txBody>
                    <a:bodyPr/>
                    <a:lstStyle/>
                    <a:p>
                      <a:pPr algn="ctr"/>
                      <a:endParaRPr lang="de-DE" sz="2800" b="1" dirty="0">
                        <a:latin typeface="Arial" panose="020B0604020202020204" pitchFamily="34" charset="0"/>
                        <a:cs typeface="Arial" panose="020B0604020202020204" pitchFamily="34" charset="0"/>
                      </a:endParaRPr>
                    </a:p>
                  </a:txBody>
                  <a:tcPr/>
                </a:tc>
                <a:tc>
                  <a:txBody>
                    <a:bodyPr/>
                    <a:lstStyle/>
                    <a:p>
                      <a:pPr algn="ctr"/>
                      <a:endParaRPr lang="de-DE" sz="28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2"/>
                  </a:ext>
                </a:extLst>
              </a:tr>
              <a:tr h="370840">
                <a:tc>
                  <a:txBody>
                    <a:bodyPr/>
                    <a:lstStyle/>
                    <a:p>
                      <a:pPr algn="ctr"/>
                      <a:r>
                        <a:rPr lang="de-DE" sz="2400" b="1" dirty="0">
                          <a:latin typeface="Arial" panose="020B0604020202020204" pitchFamily="34" charset="0"/>
                          <a:cs typeface="Arial" panose="020B0604020202020204" pitchFamily="34" charset="0"/>
                        </a:rPr>
                        <a:t>3</a:t>
                      </a:r>
                    </a:p>
                  </a:txBody>
                  <a:tcPr/>
                </a:tc>
                <a:tc>
                  <a:txBody>
                    <a:bodyPr/>
                    <a:lstStyle/>
                    <a:p>
                      <a:pPr algn="ctr"/>
                      <a:endParaRPr lang="de-DE" sz="2400" b="1" dirty="0">
                        <a:latin typeface="Arial" panose="020B0604020202020204" pitchFamily="34" charset="0"/>
                        <a:cs typeface="Arial" panose="020B0604020202020204" pitchFamily="34" charset="0"/>
                      </a:endParaRPr>
                    </a:p>
                  </a:txBody>
                  <a:tcPr/>
                </a:tc>
                <a:tc>
                  <a:txBody>
                    <a:bodyPr/>
                    <a:lstStyle/>
                    <a:p>
                      <a:pPr algn="ctr"/>
                      <a:endParaRPr lang="de-DE" sz="24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3"/>
                  </a:ext>
                </a:extLst>
              </a:tr>
              <a:tr h="370840">
                <a:tc>
                  <a:txBody>
                    <a:bodyPr/>
                    <a:lstStyle/>
                    <a:p>
                      <a:pPr algn="ctr"/>
                      <a:r>
                        <a:rPr lang="de-DE" sz="2000" b="1" dirty="0">
                          <a:latin typeface="Arial" panose="020B0604020202020204" pitchFamily="34" charset="0"/>
                          <a:cs typeface="Arial" panose="020B0604020202020204" pitchFamily="34" charset="0"/>
                        </a:rPr>
                        <a:t>4</a:t>
                      </a:r>
                    </a:p>
                  </a:txBody>
                  <a:tcPr/>
                </a:tc>
                <a:tc>
                  <a:txBody>
                    <a:bodyPr/>
                    <a:lstStyle/>
                    <a:p>
                      <a:pPr algn="ctr"/>
                      <a:endParaRPr lang="de-DE" sz="2000" b="1" dirty="0">
                        <a:latin typeface="Arial" panose="020B0604020202020204" pitchFamily="34" charset="0"/>
                        <a:cs typeface="Arial" panose="020B0604020202020204" pitchFamily="34" charset="0"/>
                      </a:endParaRPr>
                    </a:p>
                  </a:txBody>
                  <a:tcPr/>
                </a:tc>
                <a:tc>
                  <a:txBody>
                    <a:bodyPr/>
                    <a:lstStyle/>
                    <a:p>
                      <a:pPr algn="ctr"/>
                      <a:endParaRPr lang="de-DE" sz="20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4"/>
                  </a:ext>
                </a:extLst>
              </a:tr>
              <a:tr h="370840">
                <a:tc>
                  <a:txBody>
                    <a:bodyPr/>
                    <a:lstStyle/>
                    <a:p>
                      <a:pPr algn="ctr"/>
                      <a:r>
                        <a:rPr lang="de-DE" sz="1800" b="1" dirty="0">
                          <a:latin typeface="Arial" panose="020B0604020202020204" pitchFamily="34" charset="0"/>
                          <a:cs typeface="Arial" panose="020B0604020202020204" pitchFamily="34" charset="0"/>
                        </a:rPr>
                        <a:t>5</a:t>
                      </a:r>
                    </a:p>
                  </a:txBody>
                  <a:tcPr/>
                </a:tc>
                <a:tc>
                  <a:txBody>
                    <a:bodyPr/>
                    <a:lstStyle/>
                    <a:p>
                      <a:pPr algn="ctr"/>
                      <a:endParaRPr lang="de-DE" sz="1800" b="1" dirty="0">
                        <a:latin typeface="Arial" panose="020B0604020202020204" pitchFamily="34" charset="0"/>
                        <a:cs typeface="Arial" panose="020B0604020202020204" pitchFamily="34" charset="0"/>
                      </a:endParaRPr>
                    </a:p>
                  </a:txBody>
                  <a:tcPr/>
                </a:tc>
                <a:tc>
                  <a:txBody>
                    <a:bodyPr/>
                    <a:lstStyle/>
                    <a:p>
                      <a:pPr algn="ctr"/>
                      <a:endParaRPr lang="de-DE" sz="18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5"/>
                  </a:ext>
                </a:extLst>
              </a:tr>
              <a:tr h="370840">
                <a:tc>
                  <a:txBody>
                    <a:bodyPr/>
                    <a:lstStyle/>
                    <a:p>
                      <a:pPr algn="ctr"/>
                      <a:r>
                        <a:rPr lang="de-DE" sz="1800" b="1" dirty="0">
                          <a:latin typeface="Arial" panose="020B0604020202020204" pitchFamily="34" charset="0"/>
                          <a:cs typeface="Arial" panose="020B0604020202020204" pitchFamily="34" charset="0"/>
                        </a:rPr>
                        <a:t>6</a:t>
                      </a:r>
                    </a:p>
                  </a:txBody>
                  <a:tcPr/>
                </a:tc>
                <a:tc>
                  <a:txBody>
                    <a:bodyPr/>
                    <a:lstStyle/>
                    <a:p>
                      <a:pPr algn="ctr"/>
                      <a:endParaRPr lang="de-DE" sz="1800" b="1" dirty="0">
                        <a:latin typeface="Arial" panose="020B0604020202020204" pitchFamily="34" charset="0"/>
                        <a:cs typeface="Arial" panose="020B0604020202020204" pitchFamily="34" charset="0"/>
                      </a:endParaRPr>
                    </a:p>
                  </a:txBody>
                  <a:tcPr/>
                </a:tc>
                <a:tc>
                  <a:txBody>
                    <a:bodyPr/>
                    <a:lstStyle/>
                    <a:p>
                      <a:pPr algn="ctr"/>
                      <a:endParaRPr lang="de-DE" sz="1800" b="1" dirty="0">
                        <a:latin typeface="Arial" panose="020B0604020202020204" pitchFamily="34" charset="0"/>
                        <a:cs typeface="Arial" panose="020B0604020202020204" pitchFamily="34" charset="0"/>
                      </a:endParaRP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587942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latin typeface="Arial" panose="020B0604020202020204" pitchFamily="34" charset="0"/>
                <a:cs typeface="Arial" panose="020B0604020202020204" pitchFamily="34" charset="0"/>
              </a:rPr>
              <a:t>Hinweis/Disclaimer</a:t>
            </a:r>
          </a:p>
        </p:txBody>
      </p:sp>
      <p:sp>
        <p:nvSpPr>
          <p:cNvPr id="3" name="Inhaltsplatzhalter 2"/>
          <p:cNvSpPr>
            <a:spLocks noGrp="1"/>
          </p:cNvSpPr>
          <p:nvPr>
            <p:ph idx="1"/>
          </p:nvPr>
        </p:nvSpPr>
        <p:spPr>
          <a:xfrm>
            <a:off x="838200" y="1825625"/>
            <a:ext cx="10515600" cy="1441450"/>
          </a:xfrm>
        </p:spPr>
        <p:txBody>
          <a:bodyPr anchor="ctr">
            <a:normAutofit/>
          </a:bodyPr>
          <a:lstStyle/>
          <a:p>
            <a:pPr marL="0" indent="0">
              <a:buNone/>
            </a:pPr>
            <a:r>
              <a:rPr lang="de-DE" dirty="0">
                <a:effectLst/>
                <a:latin typeface="Arial" panose="020B0604020202020204" pitchFamily="34" charset="0"/>
                <a:ea typeface="Calibri" panose="020F0502020204030204" pitchFamily="34" charset="0"/>
                <a:cs typeface="Times New Roman" panose="02020603050405020304" pitchFamily="18" charset="0"/>
              </a:rPr>
              <a:t>Alle Namen und Details der Personen sind fiktiv und ggfs. etwas überzeichnet dargestellt. Etwaige Ähnlichkeiten zu realen Personen sind rein zufällig und haben keine Bedeutung</a:t>
            </a:r>
            <a:endParaRPr lang="de-DE"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83609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bg>
      <p:bgPr>
        <a:solidFill>
          <a:schemeClr val="bg1"/>
        </a:solidFill>
        <a:effectLst/>
      </p:bgPr>
    </p:bg>
    <p:spTree>
      <p:nvGrpSpPr>
        <p:cNvPr id="1" name=""/>
        <p:cNvGrpSpPr/>
        <p:nvPr/>
      </p:nvGrpSpPr>
      <p:grpSpPr>
        <a:xfrm>
          <a:off x="0" y="0"/>
          <a:ext cx="0" cy="0"/>
          <a:chOff x="0" y="0"/>
          <a:chExt cx="0" cy="0"/>
        </a:xfrm>
      </p:grpSpPr>
      <p:sp>
        <p:nvSpPr>
          <p:cNvPr id="10"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1448AA1B-E6C1-4894-8EB4-75745127E406}"/>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b="1" kern="1200" dirty="0">
                <a:solidFill>
                  <a:srgbClr val="FFFFFF"/>
                </a:solidFill>
                <a:latin typeface="Arial" panose="020B0604020202020204" pitchFamily="34" charset="0"/>
                <a:cs typeface="Arial" panose="020B0604020202020204" pitchFamily="34" charset="0"/>
              </a:rPr>
              <a:t>QR-Code </a:t>
            </a:r>
            <a:r>
              <a:rPr lang="en-US" sz="3600" kern="1200" dirty="0">
                <a:solidFill>
                  <a:srgbClr val="FFFFFF"/>
                </a:solidFill>
                <a:latin typeface="Arial" panose="020B0604020202020204" pitchFamily="34" charset="0"/>
                <a:cs typeface="Arial" panose="020B0604020202020204" pitchFamily="34" charset="0"/>
              </a:rPr>
              <a:t>(</a:t>
            </a:r>
            <a:r>
              <a:rPr lang="en-US" sz="3600" kern="1200" dirty="0" err="1">
                <a:solidFill>
                  <a:srgbClr val="FFFFFF"/>
                </a:solidFill>
                <a:latin typeface="Arial" panose="020B0604020202020204" pitchFamily="34" charset="0"/>
                <a:cs typeface="Arial" panose="020B0604020202020204" pitchFamily="34" charset="0"/>
              </a:rPr>
              <a:t>Amimierte</a:t>
            </a:r>
            <a:r>
              <a:rPr lang="en-US" sz="3600" kern="1200" dirty="0">
                <a:solidFill>
                  <a:srgbClr val="FFFFFF"/>
                </a:solidFill>
                <a:latin typeface="Arial" panose="020B0604020202020204" pitchFamily="34" charset="0"/>
                <a:cs typeface="Arial" panose="020B0604020202020204" pitchFamily="34" charset="0"/>
              </a:rPr>
              <a:t> Videos: Fall 1-5)</a:t>
            </a:r>
          </a:p>
        </p:txBody>
      </p:sp>
      <p:pic>
        <p:nvPicPr>
          <p:cNvPr id="5" name="Inhaltsplatzhalter 4">
            <a:extLst>
              <a:ext uri="{FF2B5EF4-FFF2-40B4-BE49-F238E27FC236}">
                <a16:creationId xmlns:a16="http://schemas.microsoft.com/office/drawing/2014/main" id="{2EF10D64-7CAF-4FE8-8ABD-4F4382594283}"/>
              </a:ext>
            </a:extLst>
          </p:cNvPr>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5383296" y="643466"/>
            <a:ext cx="5568739" cy="5568739"/>
          </a:xfrm>
          <a:prstGeom prst="rect">
            <a:avLst/>
          </a:prstGeom>
        </p:spPr>
      </p:pic>
    </p:spTree>
    <p:extLst>
      <p:ext uri="{BB962C8B-B14F-4D97-AF65-F5344CB8AC3E}">
        <p14:creationId xmlns:p14="http://schemas.microsoft.com/office/powerpoint/2010/main" val="403903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b="1" dirty="0">
                <a:latin typeface="Arial" panose="020B0604020202020204" pitchFamily="34" charset="0"/>
                <a:cs typeface="Arial" panose="020B0604020202020204" pitchFamily="34" charset="0"/>
              </a:rPr>
              <a:t>Einteilung der Ärzteteams</a:t>
            </a:r>
            <a:br>
              <a:rPr lang="de-DE" b="1" dirty="0">
                <a:latin typeface="Arial" panose="020B0604020202020204" pitchFamily="34" charset="0"/>
                <a:cs typeface="Arial" panose="020B0604020202020204" pitchFamily="34" charset="0"/>
              </a:rPr>
            </a:br>
            <a:r>
              <a:rPr lang="de-DE" sz="2800" dirty="0">
                <a:latin typeface="Arial" panose="020B0604020202020204" pitchFamily="34" charset="0"/>
                <a:cs typeface="Arial" panose="020B0604020202020204" pitchFamily="34" charset="0"/>
              </a:rPr>
              <a:t>Mindestens </a:t>
            </a:r>
            <a:r>
              <a:rPr lang="de-DE" sz="3600" b="1" dirty="0">
                <a:latin typeface="Arial" panose="020B0604020202020204" pitchFamily="34" charset="0"/>
                <a:cs typeface="Arial" panose="020B0604020202020204" pitchFamily="34" charset="0"/>
              </a:rPr>
              <a:t>1</a:t>
            </a:r>
            <a:r>
              <a:rPr lang="de-DE" sz="2800" dirty="0">
                <a:latin typeface="Arial" panose="020B0604020202020204" pitchFamily="34" charset="0"/>
                <a:cs typeface="Arial" panose="020B0604020202020204" pitchFamily="34" charset="0"/>
              </a:rPr>
              <a:t> Expertin/Experte jeder Krankheit</a:t>
            </a:r>
          </a:p>
        </p:txBody>
      </p:sp>
      <p:graphicFrame>
        <p:nvGraphicFramePr>
          <p:cNvPr id="4" name="Inhaltsplatzhalter 3"/>
          <p:cNvGraphicFramePr>
            <a:graphicFrameLocks noGrp="1"/>
          </p:cNvGraphicFramePr>
          <p:nvPr>
            <p:ph idx="1"/>
            <p:extLst>
              <p:ext uri="{D42A27DB-BD31-4B8C-83A1-F6EECF244321}">
                <p14:modId xmlns:p14="http://schemas.microsoft.com/office/powerpoint/2010/main" val="2540685525"/>
              </p:ext>
            </p:extLst>
          </p:nvPr>
        </p:nvGraphicFramePr>
        <p:xfrm>
          <a:off x="838200" y="1825625"/>
          <a:ext cx="10515603" cy="4603610"/>
        </p:xfrm>
        <a:graphic>
          <a:graphicData uri="http://schemas.openxmlformats.org/drawingml/2006/table">
            <a:tbl>
              <a:tblPr firstRow="1" bandRow="1">
                <a:tableStyleId>{F5AB1C69-6EDB-4FF4-983F-18BD219EF322}</a:tableStyleId>
              </a:tblPr>
              <a:tblGrid>
                <a:gridCol w="1502229">
                  <a:extLst>
                    <a:ext uri="{9D8B030D-6E8A-4147-A177-3AD203B41FA5}">
                      <a16:colId xmlns:a16="http://schemas.microsoft.com/office/drawing/2014/main" val="20000"/>
                    </a:ext>
                  </a:extLst>
                </a:gridCol>
                <a:gridCol w="1502229">
                  <a:extLst>
                    <a:ext uri="{9D8B030D-6E8A-4147-A177-3AD203B41FA5}">
                      <a16:colId xmlns:a16="http://schemas.microsoft.com/office/drawing/2014/main" val="20001"/>
                    </a:ext>
                  </a:extLst>
                </a:gridCol>
                <a:gridCol w="1502229">
                  <a:extLst>
                    <a:ext uri="{9D8B030D-6E8A-4147-A177-3AD203B41FA5}">
                      <a16:colId xmlns:a16="http://schemas.microsoft.com/office/drawing/2014/main" val="20002"/>
                    </a:ext>
                  </a:extLst>
                </a:gridCol>
                <a:gridCol w="1502229">
                  <a:extLst>
                    <a:ext uri="{9D8B030D-6E8A-4147-A177-3AD203B41FA5}">
                      <a16:colId xmlns:a16="http://schemas.microsoft.com/office/drawing/2014/main" val="20003"/>
                    </a:ext>
                  </a:extLst>
                </a:gridCol>
                <a:gridCol w="1502229">
                  <a:extLst>
                    <a:ext uri="{9D8B030D-6E8A-4147-A177-3AD203B41FA5}">
                      <a16:colId xmlns:a16="http://schemas.microsoft.com/office/drawing/2014/main" val="20004"/>
                    </a:ext>
                  </a:extLst>
                </a:gridCol>
                <a:gridCol w="1502229">
                  <a:extLst>
                    <a:ext uri="{9D8B030D-6E8A-4147-A177-3AD203B41FA5}">
                      <a16:colId xmlns:a16="http://schemas.microsoft.com/office/drawing/2014/main" val="20005"/>
                    </a:ext>
                  </a:extLst>
                </a:gridCol>
                <a:gridCol w="1502229">
                  <a:extLst>
                    <a:ext uri="{9D8B030D-6E8A-4147-A177-3AD203B41FA5}">
                      <a16:colId xmlns:a16="http://schemas.microsoft.com/office/drawing/2014/main" val="20006"/>
                    </a:ext>
                  </a:extLst>
                </a:gridCol>
              </a:tblGrid>
              <a:tr h="875445">
                <a:tc>
                  <a:txBody>
                    <a:bodyPr/>
                    <a:lstStyle/>
                    <a:p>
                      <a:pPr algn="ctr"/>
                      <a:r>
                        <a:rPr lang="de-DE" b="1" dirty="0">
                          <a:latin typeface="Arial" panose="020B0604020202020204" pitchFamily="34" charset="0"/>
                          <a:cs typeface="Arial" panose="020B0604020202020204" pitchFamily="34" charset="0"/>
                        </a:rPr>
                        <a:t>Team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DE" dirty="0">
                          <a:latin typeface="Arial" panose="020B0604020202020204" pitchFamily="34" charset="0"/>
                          <a:cs typeface="Arial" panose="020B0604020202020204" pitchFamily="34" charset="0"/>
                        </a:rPr>
                        <a:t>Team 1</a:t>
                      </a:r>
                      <a:endParaRPr lang="de-DE" b="1"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DE" dirty="0">
                          <a:latin typeface="Arial" panose="020B0604020202020204" pitchFamily="34" charset="0"/>
                          <a:cs typeface="Arial" panose="020B0604020202020204" pitchFamily="34" charset="0"/>
                        </a:rPr>
                        <a:t>Team 2</a:t>
                      </a:r>
                      <a:endParaRPr lang="de-DE" b="1"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DE" dirty="0">
                          <a:latin typeface="Arial" panose="020B0604020202020204" pitchFamily="34" charset="0"/>
                          <a:cs typeface="Arial" panose="020B0604020202020204" pitchFamily="34" charset="0"/>
                        </a:rPr>
                        <a:t>Team</a:t>
                      </a:r>
                      <a:r>
                        <a:rPr lang="de-DE" baseline="0" dirty="0">
                          <a:latin typeface="Arial" panose="020B0604020202020204" pitchFamily="34" charset="0"/>
                          <a:cs typeface="Arial" panose="020B0604020202020204" pitchFamily="34" charset="0"/>
                        </a:rPr>
                        <a:t> 3</a:t>
                      </a:r>
                      <a:endParaRPr lang="de-DE" b="1"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DE" dirty="0">
                          <a:latin typeface="Arial" panose="020B0604020202020204" pitchFamily="34" charset="0"/>
                          <a:cs typeface="Arial" panose="020B0604020202020204" pitchFamily="34" charset="0"/>
                        </a:rPr>
                        <a:t>Team 4</a:t>
                      </a:r>
                      <a:endParaRPr lang="de-DE" b="1"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DE" dirty="0">
                          <a:latin typeface="Arial" panose="020B0604020202020204" pitchFamily="34" charset="0"/>
                          <a:cs typeface="Arial" panose="020B0604020202020204" pitchFamily="34" charset="0"/>
                        </a:rPr>
                        <a:t>Team</a:t>
                      </a:r>
                      <a:r>
                        <a:rPr lang="de-DE" baseline="0" dirty="0">
                          <a:latin typeface="Arial" panose="020B0604020202020204" pitchFamily="34" charset="0"/>
                          <a:cs typeface="Arial" panose="020B0604020202020204" pitchFamily="34" charset="0"/>
                        </a:rPr>
                        <a:t> 5</a:t>
                      </a:r>
                      <a:endParaRPr lang="de-DE" b="1"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de-DE" dirty="0">
                          <a:latin typeface="Arial" panose="020B0604020202020204" pitchFamily="34" charset="0"/>
                          <a:cs typeface="Arial" panose="020B0604020202020204" pitchFamily="34" charset="0"/>
                        </a:rPr>
                        <a:t>Team 6</a:t>
                      </a:r>
                      <a:endParaRPr lang="de-DE" b="1"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640085">
                <a:tc>
                  <a:txBody>
                    <a:bodyPr/>
                    <a:lstStyle/>
                    <a:p>
                      <a:pPr algn="ctr"/>
                      <a:r>
                        <a:rPr lang="de-DE" b="1" dirty="0" err="1">
                          <a:latin typeface="Arial" panose="020B0604020202020204" pitchFamily="34" charset="0"/>
                          <a:cs typeface="Arial" panose="020B0604020202020204" pitchFamily="34" charset="0"/>
                        </a:rPr>
                        <a:t>Teamname</a:t>
                      </a:r>
                      <a:endParaRPr lang="de-DE" b="1"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de-DE" b="1" dirty="0">
                          <a:latin typeface="Arial" panose="020B0604020202020204" pitchFamily="34" charset="0"/>
                          <a:cs typeface="Arial" panose="020B0604020202020204" pitchFamily="34" charset="0"/>
                        </a:rPr>
                        <a:t>XXX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de-DE" b="1" dirty="0">
                          <a:latin typeface="Arial" panose="020B0604020202020204" pitchFamily="34" charset="0"/>
                          <a:cs typeface="Arial" panose="020B0604020202020204" pitchFamily="34" charset="0"/>
                        </a:rPr>
                        <a:t>XXX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de-DE" b="1" dirty="0">
                          <a:latin typeface="Arial" panose="020B0604020202020204" pitchFamily="34" charset="0"/>
                          <a:cs typeface="Arial" panose="020B0604020202020204" pitchFamily="34" charset="0"/>
                        </a:rPr>
                        <a:t>XXX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de-DE" b="1" dirty="0">
                          <a:latin typeface="Arial" panose="020B0604020202020204" pitchFamily="34" charset="0"/>
                          <a:cs typeface="Arial" panose="020B0604020202020204" pitchFamily="34" charset="0"/>
                        </a:rPr>
                        <a:t>XXX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de-DE" b="1" dirty="0">
                          <a:latin typeface="Arial" panose="020B0604020202020204" pitchFamily="34" charset="0"/>
                          <a:cs typeface="Arial" panose="020B0604020202020204" pitchFamily="34" charset="0"/>
                        </a:rPr>
                        <a:t>XXX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de-DE" b="1" dirty="0">
                          <a:latin typeface="Arial" panose="020B0604020202020204" pitchFamily="34" charset="0"/>
                          <a:cs typeface="Arial" panose="020B0604020202020204" pitchFamily="34" charset="0"/>
                        </a:rPr>
                        <a:t>XXX</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612000">
                <a:tc>
                  <a:txBody>
                    <a:bodyPr/>
                    <a:lstStyle/>
                    <a:p>
                      <a:pPr algn="ctr"/>
                      <a:r>
                        <a:rPr lang="de-DE" dirty="0">
                          <a:solidFill>
                            <a:schemeClr val="bg1"/>
                          </a:solidFill>
                          <a:latin typeface="Arial" panose="020B0604020202020204" pitchFamily="34" charset="0"/>
                          <a:cs typeface="Arial" panose="020B0604020202020204" pitchFamily="34" charset="0"/>
                        </a:rPr>
                        <a:t>Experte</a:t>
                      </a:r>
                      <a:r>
                        <a:rPr lang="de-DE" baseline="0" dirty="0">
                          <a:solidFill>
                            <a:schemeClr val="bg1"/>
                          </a:solidFill>
                          <a:latin typeface="Arial" panose="020B0604020202020204" pitchFamily="34" charset="0"/>
                          <a:cs typeface="Arial" panose="020B0604020202020204" pitchFamily="34" charset="0"/>
                        </a:rPr>
                        <a:t> 1</a:t>
                      </a:r>
                      <a:endParaRPr lang="de-DE"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0000"/>
                    </a:solidFill>
                  </a:tcPr>
                </a:tc>
                <a:tc>
                  <a:txBody>
                    <a:bodyPr/>
                    <a:lstStyle/>
                    <a:p>
                      <a:pPr algn="ctr"/>
                      <a:r>
                        <a:rPr lang="de-DE" dirty="0">
                          <a:solidFill>
                            <a:schemeClr val="bg1"/>
                          </a:solidFill>
                          <a:latin typeface="Arial" panose="020B0604020202020204" pitchFamily="34" charset="0"/>
                          <a:cs typeface="Arial" panose="020B0604020202020204" pitchFamily="34" charset="0"/>
                        </a:rPr>
                        <a:t>Name 1</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0000"/>
                    </a:solidFill>
                  </a:tcPr>
                </a:tc>
                <a:tc>
                  <a:txBody>
                    <a:bodyPr/>
                    <a:lstStyle/>
                    <a:p>
                      <a:pPr algn="ctr"/>
                      <a:endParaRPr lang="de-DE"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0000"/>
                    </a:solidFill>
                  </a:tcPr>
                </a:tc>
                <a:tc>
                  <a:txBody>
                    <a:bodyPr/>
                    <a:lstStyle/>
                    <a:p>
                      <a:pPr algn="ctr"/>
                      <a:endParaRPr lang="de-DE"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0000"/>
                    </a:solidFill>
                  </a:tcPr>
                </a:tc>
                <a:tc>
                  <a:txBody>
                    <a:bodyPr/>
                    <a:lstStyle/>
                    <a:p>
                      <a:pPr algn="ctr"/>
                      <a:endParaRPr lang="de-DE"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0000"/>
                    </a:solidFill>
                  </a:tcPr>
                </a:tc>
                <a:tc>
                  <a:txBody>
                    <a:bodyPr/>
                    <a:lstStyle/>
                    <a:p>
                      <a:pPr algn="ctr"/>
                      <a:endParaRPr lang="de-DE"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0000"/>
                    </a:solidFill>
                  </a:tcPr>
                </a:tc>
                <a:tc>
                  <a:txBody>
                    <a:bodyPr/>
                    <a:lstStyle/>
                    <a:p>
                      <a:pPr algn="ctr"/>
                      <a:endParaRPr lang="de-DE"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CC0000"/>
                    </a:solidFill>
                  </a:tcPr>
                </a:tc>
                <a:extLst>
                  <a:ext uri="{0D108BD9-81ED-4DB2-BD59-A6C34878D82A}">
                    <a16:rowId xmlns:a16="http://schemas.microsoft.com/office/drawing/2014/main" val="10002"/>
                  </a:ext>
                </a:extLst>
              </a:tr>
              <a:tr h="612000">
                <a:tc>
                  <a:txBody>
                    <a:bodyPr/>
                    <a:lstStyle/>
                    <a:p>
                      <a:pPr algn="ctr"/>
                      <a:r>
                        <a:rPr lang="de-DE" dirty="0">
                          <a:solidFill>
                            <a:schemeClr val="bg1"/>
                          </a:solidFill>
                          <a:latin typeface="Arial" panose="020B0604020202020204" pitchFamily="34" charset="0"/>
                          <a:cs typeface="Arial" panose="020B0604020202020204" pitchFamily="34" charset="0"/>
                        </a:rPr>
                        <a:t>Experte 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BC"/>
                    </a:solidFill>
                  </a:tcPr>
                </a:tc>
                <a:tc>
                  <a:txBody>
                    <a:bodyPr/>
                    <a:lstStyle/>
                    <a:p>
                      <a:pPr algn="ctr"/>
                      <a:r>
                        <a:rPr lang="de-DE" dirty="0">
                          <a:solidFill>
                            <a:schemeClr val="bg1"/>
                          </a:solidFill>
                          <a:latin typeface="Arial" panose="020B0604020202020204" pitchFamily="34" charset="0"/>
                          <a:cs typeface="Arial" panose="020B0604020202020204" pitchFamily="34" charset="0"/>
                        </a:rPr>
                        <a:t>Name 2</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BC"/>
                    </a:solidFill>
                  </a:tcPr>
                </a:tc>
                <a:tc>
                  <a:txBody>
                    <a:bodyPr/>
                    <a:lstStyle/>
                    <a:p>
                      <a:pPr algn="ctr"/>
                      <a:endParaRPr lang="de-DE"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BC"/>
                    </a:solidFill>
                  </a:tcPr>
                </a:tc>
                <a:tc>
                  <a:txBody>
                    <a:bodyPr/>
                    <a:lstStyle/>
                    <a:p>
                      <a:pPr algn="ctr"/>
                      <a:endParaRPr lang="de-DE"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BC"/>
                    </a:solidFill>
                  </a:tcPr>
                </a:tc>
                <a:tc>
                  <a:txBody>
                    <a:bodyPr/>
                    <a:lstStyle/>
                    <a:p>
                      <a:pPr algn="ctr"/>
                      <a:endParaRPr lang="de-DE"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BC"/>
                    </a:solidFill>
                  </a:tcPr>
                </a:tc>
                <a:tc>
                  <a:txBody>
                    <a:bodyPr/>
                    <a:lstStyle/>
                    <a:p>
                      <a:pPr algn="ctr"/>
                      <a:endParaRPr lang="de-DE"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BC"/>
                    </a:solidFill>
                  </a:tcPr>
                </a:tc>
                <a:tc>
                  <a:txBody>
                    <a:bodyPr/>
                    <a:lstStyle/>
                    <a:p>
                      <a:pPr algn="ctr"/>
                      <a:endParaRPr lang="de-DE" dirty="0">
                        <a:solidFill>
                          <a:schemeClr val="bg1"/>
                        </a:solidFill>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1BC"/>
                    </a:solidFill>
                  </a:tcPr>
                </a:tc>
                <a:extLst>
                  <a:ext uri="{0D108BD9-81ED-4DB2-BD59-A6C34878D82A}">
                    <a16:rowId xmlns:a16="http://schemas.microsoft.com/office/drawing/2014/main" val="10003"/>
                  </a:ext>
                </a:extLst>
              </a:tr>
              <a:tr h="612000">
                <a:tc>
                  <a:txBody>
                    <a:bodyPr/>
                    <a:lstStyle/>
                    <a:p>
                      <a:pPr algn="ctr"/>
                      <a:r>
                        <a:rPr lang="de-DE" dirty="0">
                          <a:latin typeface="Arial" panose="020B0604020202020204" pitchFamily="34" charset="0"/>
                          <a:cs typeface="Arial" panose="020B0604020202020204" pitchFamily="34" charset="0"/>
                        </a:rPr>
                        <a:t>Experte 3</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15A24"/>
                    </a:solidFill>
                  </a:tcPr>
                </a:tc>
                <a:tc>
                  <a:txBody>
                    <a:bodyPr/>
                    <a:lstStyle/>
                    <a:p>
                      <a:pPr algn="ctr"/>
                      <a:r>
                        <a:rPr lang="de-DE" dirty="0">
                          <a:latin typeface="Arial" panose="020B0604020202020204" pitchFamily="34" charset="0"/>
                          <a:cs typeface="Arial" panose="020B0604020202020204" pitchFamily="34" charset="0"/>
                        </a:rPr>
                        <a:t>Name</a:t>
                      </a:r>
                      <a:r>
                        <a:rPr lang="de-DE" baseline="0" dirty="0">
                          <a:latin typeface="Arial" panose="020B0604020202020204" pitchFamily="34" charset="0"/>
                          <a:cs typeface="Arial" panose="020B0604020202020204" pitchFamily="34" charset="0"/>
                        </a:rPr>
                        <a:t> 3</a:t>
                      </a:r>
                      <a:endParaRPr lang="de-DE"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15A24"/>
                    </a:solidFill>
                  </a:tcPr>
                </a:tc>
                <a:tc>
                  <a:txBody>
                    <a:bodyPr/>
                    <a:lstStyle/>
                    <a:p>
                      <a:pPr algn="ctr"/>
                      <a:endParaRPr lang="de-DE"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15A24"/>
                    </a:solidFill>
                  </a:tcPr>
                </a:tc>
                <a:tc>
                  <a:txBody>
                    <a:bodyPr/>
                    <a:lstStyle/>
                    <a:p>
                      <a:pPr algn="ctr"/>
                      <a:endParaRPr lang="de-DE"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15A24"/>
                    </a:solidFill>
                  </a:tcPr>
                </a:tc>
                <a:tc>
                  <a:txBody>
                    <a:bodyPr/>
                    <a:lstStyle/>
                    <a:p>
                      <a:pPr algn="ctr"/>
                      <a:endParaRPr lang="de-DE"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15A24"/>
                    </a:solidFill>
                  </a:tcPr>
                </a:tc>
                <a:tc>
                  <a:txBody>
                    <a:bodyPr/>
                    <a:lstStyle/>
                    <a:p>
                      <a:pPr algn="ctr"/>
                      <a:endParaRPr lang="de-DE"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15A24"/>
                    </a:solidFill>
                  </a:tcPr>
                </a:tc>
                <a:tc>
                  <a:txBody>
                    <a:bodyPr/>
                    <a:lstStyle/>
                    <a:p>
                      <a:pPr algn="ctr"/>
                      <a:endParaRPr lang="de-DE"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15A24"/>
                    </a:solidFill>
                  </a:tcPr>
                </a:tc>
                <a:extLst>
                  <a:ext uri="{0D108BD9-81ED-4DB2-BD59-A6C34878D82A}">
                    <a16:rowId xmlns:a16="http://schemas.microsoft.com/office/drawing/2014/main" val="10004"/>
                  </a:ext>
                </a:extLst>
              </a:tr>
              <a:tr h="612000">
                <a:tc>
                  <a:txBody>
                    <a:bodyPr/>
                    <a:lstStyle/>
                    <a:p>
                      <a:pPr algn="ctr"/>
                      <a:r>
                        <a:rPr lang="de-DE" dirty="0">
                          <a:latin typeface="Arial" panose="020B0604020202020204" pitchFamily="34" charset="0"/>
                          <a:cs typeface="Arial" panose="020B0604020202020204" pitchFamily="34" charset="0"/>
                        </a:rPr>
                        <a:t>Experte 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DE" dirty="0">
                          <a:latin typeface="Arial" panose="020B0604020202020204" pitchFamily="34" charset="0"/>
                          <a:cs typeface="Arial" panose="020B0604020202020204" pitchFamily="34" charset="0"/>
                        </a:rPr>
                        <a:t>Name 4</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de-DE"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de-DE"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de-DE"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de-DE"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de-DE"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612000">
                <a:tc>
                  <a:txBody>
                    <a:bodyPr/>
                    <a:lstStyle/>
                    <a:p>
                      <a:pPr algn="ctr"/>
                      <a:r>
                        <a:rPr lang="de-DE" dirty="0">
                          <a:latin typeface="Arial" panose="020B0604020202020204" pitchFamily="34" charset="0"/>
                          <a:cs typeface="Arial" panose="020B0604020202020204" pitchFamily="34" charset="0"/>
                        </a:rPr>
                        <a:t>Experte 5</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de-DE" dirty="0">
                          <a:latin typeface="Arial" panose="020B0604020202020204" pitchFamily="34" charset="0"/>
                          <a:cs typeface="Arial" panose="020B0604020202020204" pitchFamily="34" charset="0"/>
                        </a:rPr>
                        <a:t>(ggf. Name</a:t>
                      </a:r>
                      <a:r>
                        <a:rPr lang="de-DE" baseline="0" dirty="0">
                          <a:latin typeface="Arial" panose="020B0604020202020204" pitchFamily="34" charset="0"/>
                          <a:cs typeface="Arial" panose="020B0604020202020204" pitchFamily="34" charset="0"/>
                        </a:rPr>
                        <a:t> 5)</a:t>
                      </a:r>
                      <a:endParaRPr lang="de-DE"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de-DE"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de-DE"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de-DE"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de-DE"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de-DE" dirty="0">
                        <a:latin typeface="Arial" panose="020B0604020202020204" pitchFamily="34" charset="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bl>
          </a:graphicData>
        </a:graphic>
      </p:graphicFrame>
      <p:pic>
        <p:nvPicPr>
          <p:cNvPr id="8" name="Grafik 7">
            <a:extLst>
              <a:ext uri="{FF2B5EF4-FFF2-40B4-BE49-F238E27FC236}">
                <a16:creationId xmlns:a16="http://schemas.microsoft.com/office/drawing/2014/main" id="{7E07B8DB-00A3-4C17-959D-4D1D64BFCD4D}"/>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80965" y="892703"/>
            <a:ext cx="744010" cy="744010"/>
          </a:xfrm>
          <a:prstGeom prst="rect">
            <a:avLst/>
          </a:prstGeom>
        </p:spPr>
      </p:pic>
      <p:pic>
        <p:nvPicPr>
          <p:cNvPr id="9" name="Grafik 8">
            <a:extLst>
              <a:ext uri="{FF2B5EF4-FFF2-40B4-BE49-F238E27FC236}">
                <a16:creationId xmlns:a16="http://schemas.microsoft.com/office/drawing/2014/main" id="{1F098C37-32CD-46A2-9205-0E73282A98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279110" y="892703"/>
            <a:ext cx="752475" cy="752475"/>
          </a:xfrm>
          <a:prstGeom prst="rect">
            <a:avLst/>
          </a:prstGeom>
        </p:spPr>
      </p:pic>
      <p:pic>
        <p:nvPicPr>
          <p:cNvPr id="10" name="Grafik 9">
            <a:extLst>
              <a:ext uri="{FF2B5EF4-FFF2-40B4-BE49-F238E27FC236}">
                <a16:creationId xmlns:a16="http://schemas.microsoft.com/office/drawing/2014/main" id="{330215E9-6120-4000-8EBD-6BD0B801254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433020" y="884238"/>
            <a:ext cx="752475" cy="752475"/>
          </a:xfrm>
          <a:prstGeom prst="rect">
            <a:avLst/>
          </a:prstGeom>
        </p:spPr>
      </p:pic>
      <p:pic>
        <p:nvPicPr>
          <p:cNvPr id="11" name="Grafik 10">
            <a:extLst>
              <a:ext uri="{FF2B5EF4-FFF2-40B4-BE49-F238E27FC236}">
                <a16:creationId xmlns:a16="http://schemas.microsoft.com/office/drawing/2014/main" id="{B0EE8AC7-A39A-4D47-A210-1F3B782B74A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0699" y="3359678"/>
            <a:ext cx="526352" cy="526352"/>
          </a:xfrm>
          <a:prstGeom prst="rect">
            <a:avLst/>
          </a:prstGeom>
        </p:spPr>
      </p:pic>
      <p:pic>
        <p:nvPicPr>
          <p:cNvPr id="12" name="Grafik 11">
            <a:extLst>
              <a:ext uri="{FF2B5EF4-FFF2-40B4-BE49-F238E27FC236}">
                <a16:creationId xmlns:a16="http://schemas.microsoft.com/office/drawing/2014/main" id="{FE77BDC2-2E77-4912-B150-992E21071DC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36189" y="4606037"/>
            <a:ext cx="532341" cy="532341"/>
          </a:xfrm>
          <a:prstGeom prst="rect">
            <a:avLst/>
          </a:prstGeom>
        </p:spPr>
      </p:pic>
      <p:pic>
        <p:nvPicPr>
          <p:cNvPr id="13" name="Grafik 12">
            <a:extLst>
              <a:ext uri="{FF2B5EF4-FFF2-40B4-BE49-F238E27FC236}">
                <a16:creationId xmlns:a16="http://schemas.microsoft.com/office/drawing/2014/main" id="{797EAD3C-B5D2-49D6-98B6-7AAC1CE091C0}"/>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254710" y="3979863"/>
            <a:ext cx="532341" cy="532341"/>
          </a:xfrm>
          <a:prstGeom prst="rect">
            <a:avLst/>
          </a:prstGeom>
        </p:spPr>
      </p:pic>
    </p:spTree>
    <p:extLst>
      <p:ext uri="{BB962C8B-B14F-4D97-AF65-F5344CB8AC3E}">
        <p14:creationId xmlns:p14="http://schemas.microsoft.com/office/powerpoint/2010/main" val="28046153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el 1"/>
          <p:cNvSpPr txBox="1">
            <a:spLocks/>
          </p:cNvSpPr>
          <p:nvPr/>
        </p:nvSpPr>
        <p:spPr>
          <a:xfrm>
            <a:off x="838200" y="1355726"/>
            <a:ext cx="10515600" cy="693208"/>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de-DE" sz="5400" b="1" dirty="0">
                <a:latin typeface="Arial" panose="020B0604020202020204" pitchFamily="34" charset="0"/>
                <a:cs typeface="Arial" panose="020B0604020202020204" pitchFamily="34" charset="0"/>
              </a:rPr>
              <a:t>Fallbeispiel 1: </a:t>
            </a:r>
            <a:br>
              <a:rPr lang="de-DE" sz="5400" b="1" dirty="0">
                <a:latin typeface="Arial" panose="020B0604020202020204" pitchFamily="34" charset="0"/>
                <a:cs typeface="Arial" panose="020B0604020202020204" pitchFamily="34" charset="0"/>
              </a:rPr>
            </a:br>
            <a:r>
              <a:rPr lang="de-DE" sz="5400" b="1" dirty="0">
                <a:latin typeface="Arial" panose="020B0604020202020204" pitchFamily="34" charset="0"/>
                <a:cs typeface="Arial" panose="020B0604020202020204" pitchFamily="34" charset="0"/>
              </a:rPr>
              <a:t>Helmut Fischer (63)</a:t>
            </a:r>
          </a:p>
        </p:txBody>
      </p:sp>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42992" y="2976875"/>
            <a:ext cx="3506015" cy="3601725"/>
          </a:xfrm>
          <a:prstGeom prst="rect">
            <a:avLst/>
          </a:prstGeom>
        </p:spPr>
      </p:pic>
    </p:spTree>
    <p:extLst>
      <p:ext uri="{BB962C8B-B14F-4D97-AF65-F5344CB8AC3E}">
        <p14:creationId xmlns:p14="http://schemas.microsoft.com/office/powerpoint/2010/main" val="242591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1000"/>
                                  </p:stCondLst>
                                  <p:childTnLst>
                                    <p:set>
                                      <p:cBhvr>
                                        <p:cTn id="6" dur="1" fill="hold">
                                          <p:stCondLst>
                                            <p:cond delay="0"/>
                                          </p:stCondLst>
                                        </p:cTn>
                                        <p:tgtEl>
                                          <p:spTgt spid="3"/>
                                        </p:tgtEl>
                                        <p:attrNameLst>
                                          <p:attrName>style.visibility</p:attrName>
                                        </p:attrNameLst>
                                      </p:cBhvr>
                                      <p:to>
                                        <p:strVal val="visible"/>
                                      </p:to>
                                    </p:set>
                                    <p:animEffect transition="in" filter="wipe(down)">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199" y="3495187"/>
            <a:ext cx="10515600" cy="1325563"/>
          </a:xfrm>
        </p:spPr>
        <p:txBody>
          <a:bodyPr>
            <a:noAutofit/>
          </a:bodyPr>
          <a:lstStyle/>
          <a:p>
            <a:pPr algn="ctr"/>
            <a:r>
              <a:rPr lang="de-DE" sz="5400" b="1" dirty="0">
                <a:solidFill>
                  <a:schemeClr val="accent6"/>
                </a:solidFill>
                <a:latin typeface="Arial" panose="020B0604020202020204" pitchFamily="34" charset="0"/>
                <a:cs typeface="Arial" panose="020B0604020202020204" pitchFamily="34" charset="0"/>
              </a:rPr>
              <a:t>1 Minute </a:t>
            </a:r>
            <a:br>
              <a:rPr lang="de-DE" sz="5400" b="1" dirty="0">
                <a:solidFill>
                  <a:schemeClr val="accent6"/>
                </a:solidFill>
                <a:latin typeface="Arial" panose="020B0604020202020204" pitchFamily="34" charset="0"/>
                <a:cs typeface="Arial" panose="020B0604020202020204" pitchFamily="34" charset="0"/>
              </a:rPr>
            </a:br>
            <a:br>
              <a:rPr lang="de-DE" sz="5400" b="1" dirty="0">
                <a:solidFill>
                  <a:schemeClr val="accent6"/>
                </a:solidFill>
                <a:latin typeface="Arial" panose="020B0604020202020204" pitchFamily="34" charset="0"/>
                <a:cs typeface="Arial" panose="020B0604020202020204" pitchFamily="34" charset="0"/>
              </a:rPr>
            </a:br>
            <a:br>
              <a:rPr lang="de-DE" sz="5400" dirty="0">
                <a:latin typeface="Arial" panose="020B0604020202020204" pitchFamily="34" charset="0"/>
                <a:cs typeface="Arial" panose="020B0604020202020204" pitchFamily="34" charset="0"/>
              </a:rPr>
            </a:br>
            <a:br>
              <a:rPr lang="de-DE" sz="5400" dirty="0">
                <a:latin typeface="Arial" panose="020B0604020202020204" pitchFamily="34" charset="0"/>
                <a:cs typeface="Arial" panose="020B0604020202020204" pitchFamily="34" charset="0"/>
              </a:rPr>
            </a:br>
            <a:r>
              <a:rPr lang="de-DE" sz="5400" dirty="0">
                <a:latin typeface="Arial" panose="020B0604020202020204" pitchFamily="34" charset="0"/>
                <a:cs typeface="Arial" panose="020B0604020202020204" pitchFamily="34" charset="0"/>
              </a:rPr>
              <a:t>Expertenberatung</a:t>
            </a:r>
          </a:p>
        </p:txBody>
      </p:sp>
      <p:sp>
        <p:nvSpPr>
          <p:cNvPr id="5" name="Rechteck 4"/>
          <p:cNvSpPr/>
          <p:nvPr/>
        </p:nvSpPr>
        <p:spPr>
          <a:xfrm>
            <a:off x="1699846" y="3640016"/>
            <a:ext cx="8784000" cy="1310054"/>
          </a:xfrm>
          <a:prstGeom prst="rect">
            <a:avLst/>
          </a:prstGeom>
          <a:solidFill>
            <a:schemeClr val="accent6"/>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4" name="Rechteck 3"/>
          <p:cNvSpPr/>
          <p:nvPr/>
        </p:nvSpPr>
        <p:spPr>
          <a:xfrm>
            <a:off x="1699846" y="3640016"/>
            <a:ext cx="8792307" cy="1310054"/>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Titel 1"/>
          <p:cNvSpPr txBox="1">
            <a:spLocks/>
          </p:cNvSpPr>
          <p:nvPr/>
        </p:nvSpPr>
        <p:spPr>
          <a:xfrm>
            <a:off x="838200" y="365126"/>
            <a:ext cx="10515600" cy="69320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de-DE" sz="3600" b="1" dirty="0">
                <a:latin typeface="Arial" panose="020B0604020202020204" pitchFamily="34" charset="0"/>
                <a:cs typeface="Arial" panose="020B0604020202020204" pitchFamily="34" charset="0"/>
              </a:rPr>
              <a:t>Fallbeispiel 1: Helmut Fischer (63)</a:t>
            </a:r>
          </a:p>
        </p:txBody>
      </p:sp>
    </p:spTree>
    <p:extLst>
      <p:ext uri="{BB962C8B-B14F-4D97-AF65-F5344CB8AC3E}">
        <p14:creationId xmlns:p14="http://schemas.microsoft.com/office/powerpoint/2010/main" val="529996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p:cTn id="12" dur="500" fill="hold"/>
                                        <p:tgtEl>
                                          <p:spTgt spid="2"/>
                                        </p:tgtEl>
                                        <p:attrNameLst>
                                          <p:attrName>ppt_w</p:attrName>
                                        </p:attrNameLst>
                                      </p:cBhvr>
                                      <p:tavLst>
                                        <p:tav tm="0">
                                          <p:val>
                                            <p:fltVal val="0"/>
                                          </p:val>
                                        </p:tav>
                                        <p:tav tm="100000">
                                          <p:val>
                                            <p:strVal val="#ppt_w"/>
                                          </p:val>
                                        </p:tav>
                                      </p:tavLst>
                                    </p:anim>
                                    <p:anim calcmode="lin" valueType="num">
                                      <p:cBhvr>
                                        <p:cTn id="13" dur="500" fill="hold"/>
                                        <p:tgtEl>
                                          <p:spTgt spid="2"/>
                                        </p:tgtEl>
                                        <p:attrNameLst>
                                          <p:attrName>ppt_h</p:attrName>
                                        </p:attrNameLst>
                                      </p:cBhvr>
                                      <p:tavLst>
                                        <p:tav tm="0">
                                          <p:val>
                                            <p:fltVal val="0"/>
                                          </p:val>
                                        </p:tav>
                                        <p:tav tm="100000">
                                          <p:val>
                                            <p:strVal val="#ppt_h"/>
                                          </p:val>
                                        </p:tav>
                                      </p:tavLst>
                                    </p:anim>
                                    <p:animEffect transition="in" filter="fade">
                                      <p:cBhvr>
                                        <p:cTn id="14" dur="500"/>
                                        <p:tgtEl>
                                          <p:spTgt spid="2"/>
                                        </p:tgtEl>
                                      </p:cBhvr>
                                    </p:animEffect>
                                  </p:childTnLst>
                                </p:cTn>
                              </p:par>
                            </p:childTnLst>
                          </p:cTn>
                        </p:par>
                        <p:par>
                          <p:cTn id="15" fill="hold">
                            <p:stCondLst>
                              <p:cond delay="500"/>
                            </p:stCondLst>
                            <p:childTnLst>
                              <p:par>
                                <p:cTn id="16" presetID="22" presetClass="entr" presetSubtype="8" fill="hold" grpId="0" nodeType="afterEffect">
                                  <p:stCondLst>
                                    <p:cond delay="1500"/>
                                  </p:stCondLst>
                                  <p:childTnLst>
                                    <p:set>
                                      <p:cBhvr>
                                        <p:cTn id="17" dur="1" fill="hold">
                                          <p:stCondLst>
                                            <p:cond delay="0"/>
                                          </p:stCondLst>
                                        </p:cTn>
                                        <p:tgtEl>
                                          <p:spTgt spid="5"/>
                                        </p:tgtEl>
                                        <p:attrNameLst>
                                          <p:attrName>style.visibility</p:attrName>
                                        </p:attrNameLst>
                                      </p:cBhvr>
                                      <p:to>
                                        <p:strVal val="visible"/>
                                      </p:to>
                                    </p:set>
                                    <p:animEffect transition="in" filter="wipe(left)">
                                      <p:cBhvr>
                                        <p:cTn id="18" dur="60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animBg="1"/>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6"/>
            <a:ext cx="10515600" cy="693208"/>
          </a:xfrm>
        </p:spPr>
        <p:txBody>
          <a:bodyPr>
            <a:normAutofit/>
          </a:bodyPr>
          <a:lstStyle/>
          <a:p>
            <a:r>
              <a:rPr lang="de-DE" sz="3600" b="1" dirty="0">
                <a:latin typeface="Arial" panose="020B0604020202020204" pitchFamily="34" charset="0"/>
                <a:cs typeface="Arial" panose="020B0604020202020204" pitchFamily="34" charset="0"/>
              </a:rPr>
              <a:t>Fallbeispiel 1: Helmut Fischer (63)</a:t>
            </a:r>
          </a:p>
        </p:txBody>
      </p:sp>
      <p:graphicFrame>
        <p:nvGraphicFramePr>
          <p:cNvPr id="4" name="Tabelle 3"/>
          <p:cNvGraphicFramePr>
            <a:graphicFrameLocks noGrp="1"/>
          </p:cNvGraphicFramePr>
          <p:nvPr>
            <p:extLst>
              <p:ext uri="{D42A27DB-BD31-4B8C-83A1-F6EECF244321}">
                <p14:modId xmlns:p14="http://schemas.microsoft.com/office/powerpoint/2010/main" val="2996111185"/>
              </p:ext>
            </p:extLst>
          </p:nvPr>
        </p:nvGraphicFramePr>
        <p:xfrm>
          <a:off x="838200" y="1128942"/>
          <a:ext cx="8644467" cy="5410010"/>
        </p:xfrm>
        <a:graphic>
          <a:graphicData uri="http://schemas.openxmlformats.org/drawingml/2006/table">
            <a:tbl>
              <a:tblPr firstRow="1" firstCol="1" bandRow="1">
                <a:tableStyleId>{2D5ABB26-0587-4C30-8999-92F81FD0307C}</a:tableStyleId>
              </a:tblPr>
              <a:tblGrid>
                <a:gridCol w="8644467">
                  <a:extLst>
                    <a:ext uri="{9D8B030D-6E8A-4147-A177-3AD203B41FA5}">
                      <a16:colId xmlns:a16="http://schemas.microsoft.com/office/drawing/2014/main" val="20000"/>
                    </a:ext>
                  </a:extLst>
                </a:gridCol>
              </a:tblGrid>
              <a:tr h="4056626">
                <a:tc>
                  <a:txBody>
                    <a:bodyPr/>
                    <a:lstStyle/>
                    <a:p>
                      <a:pPr algn="just">
                        <a:lnSpc>
                          <a:spcPct val="115000"/>
                        </a:lnSpc>
                        <a:spcAft>
                          <a:spcPts val="800"/>
                        </a:spcAft>
                      </a:pPr>
                      <a:r>
                        <a:rPr lang="de-DE" sz="1550" b="0" kern="1200" dirty="0">
                          <a:solidFill>
                            <a:schemeClr val="tx1"/>
                          </a:solidFill>
                          <a:effectLst/>
                          <a:latin typeface="Arial" panose="020B0604020202020204" pitchFamily="34" charset="0"/>
                          <a:ea typeface="+mn-ea"/>
                          <a:cs typeface="Arial" panose="020B0604020202020204" pitchFamily="34" charset="0"/>
                        </a:rPr>
                        <a:t>Helmut ist auf dem Weg zu seiner Stammkneipe Er ist mit Leib und Seele Landschaftsgärtner. Diesen Job macht er seit über 40 Jahren bei Wind und Wetter gerne. Etwas wehmütig denkt er an seinen Ruhestand in eineinhalb Jahren. Er hatte sich sehr daran gewöhnt mit den Kollegen nach Feierabend oft ein oder zwei Bierchen zusammen zu trinken und über Gott und die Welt zu quatschen: Fußball, Politik und die alten Zeiten. Er wird es vermissen. Doch jetzt macht er sich erst einmal auf den Weg zur Kneipe – noch ist es nicht soweit. Nach den Jahren kann man Helmut das viele Bier ansehen. Er hat einen ordentlichen Bierbauch und raucht mindestens eine Schachtel Zigaretten am Tag. Man erkennt ihn sofort an seinem Bart und seinem roten Shirt, welches er immer zur Arbeit trägt. Für seine 63 Jahre hält sich Helmut für einen gesundheitlich fitten Mann. Sobald sein Sohn sein Eigenheim fertig gebaut hat, freut er sich schon darauf, ihm beim Anlegen des Gartens zu beraten. Genug Erfahrung hat er ja! Helmut bekommt ein wenig Kopfdruck und einen leichten Druck in der Brust – mag an der Lautstärke und der Luft in der Kneipe liegen, in der mittlerweile angekommen war, denkt Helmut. Und weil die Beschwerden wie immer wieder so schnell weg sind, wie sie kommen, geht er deswegen auch nicht zum Arzt – ein richtiger Kerl kennt keinen Schmerz. Die letzten beiden Tage waren vollgestopft mit Aufträgen und bei einem Kunden mussten sie sich beeilen, fertig zu werden. Heute dröhnt ihm sein Kopf, jedoch stärker als sonst. Hinzu kommt noch ein Ohrensausen und ihm wird ganz schwindelig – da muss sich Helmut erst einmal vom Barhocker in einen Stuhl setzen. Ob er sich überanstrengt hatte, denkt er, und fühlt seine roten, heißen Wangen und Ohren. Etwas später geht er nach Hause. Seine Frau besteht darauf, dass er zum Arzt geht.</a:t>
                      </a:r>
                      <a:endParaRPr lang="de-DE" sz="1550" b="0" dirty="0">
                        <a:effectLst/>
                        <a:latin typeface="Arial" panose="020B0604020202020204" pitchFamily="34" charset="0"/>
                        <a:ea typeface="Calibri" panose="020F0502020204030204" pitchFamily="34" charset="0"/>
                        <a:cs typeface="Arial" panose="020B0604020202020204" pitchFamily="34" charset="0"/>
                      </a:endParaRPr>
                    </a:p>
                  </a:txBody>
                  <a:tcPr marL="62410" marR="62410"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2131431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hteckige Legende 20"/>
          <p:cNvSpPr/>
          <p:nvPr/>
        </p:nvSpPr>
        <p:spPr>
          <a:xfrm>
            <a:off x="838199" y="6281497"/>
            <a:ext cx="729258" cy="316523"/>
          </a:xfrm>
          <a:prstGeom prst="wedgeRectCallout">
            <a:avLst>
              <a:gd name="adj1" fmla="val 30042"/>
              <a:gd name="adj2" fmla="val 416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2" name="Rechteckige Legende 21"/>
          <p:cNvSpPr/>
          <p:nvPr/>
        </p:nvSpPr>
        <p:spPr>
          <a:xfrm>
            <a:off x="6860280" y="5999371"/>
            <a:ext cx="2622388" cy="316523"/>
          </a:xfrm>
          <a:prstGeom prst="wedgeRectCallout">
            <a:avLst>
              <a:gd name="adj1" fmla="val 70109"/>
              <a:gd name="adj2" fmla="val -23446"/>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0" name="Rechteckige Legende 19"/>
          <p:cNvSpPr/>
          <p:nvPr/>
        </p:nvSpPr>
        <p:spPr>
          <a:xfrm>
            <a:off x="7771907" y="5465560"/>
            <a:ext cx="1254398" cy="316523"/>
          </a:xfrm>
          <a:prstGeom prst="wedgeRectCallout">
            <a:avLst>
              <a:gd name="adj1" fmla="val 128130"/>
              <a:gd name="adj2" fmla="val 169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6" name="Rechteckige Legende 15"/>
          <p:cNvSpPr/>
          <p:nvPr/>
        </p:nvSpPr>
        <p:spPr>
          <a:xfrm>
            <a:off x="2073244" y="4093985"/>
            <a:ext cx="1638677" cy="316523"/>
          </a:xfrm>
          <a:prstGeom prst="wedgeRectCallout">
            <a:avLst>
              <a:gd name="adj1" fmla="val 427441"/>
              <a:gd name="adj2" fmla="val 100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4" name="Rechteckige Legende 13"/>
          <p:cNvSpPr/>
          <p:nvPr/>
        </p:nvSpPr>
        <p:spPr>
          <a:xfrm>
            <a:off x="838200" y="2980200"/>
            <a:ext cx="3399692" cy="316523"/>
          </a:xfrm>
          <a:prstGeom prst="wedgeRectCallout">
            <a:avLst>
              <a:gd name="adj1" fmla="val 215675"/>
              <a:gd name="adj2" fmla="val 10466"/>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12" name="Rechteckige Legende 11"/>
          <p:cNvSpPr/>
          <p:nvPr/>
        </p:nvSpPr>
        <p:spPr>
          <a:xfrm>
            <a:off x="5878472" y="3287349"/>
            <a:ext cx="981807" cy="316523"/>
          </a:xfrm>
          <a:prstGeom prst="wedgeRectCallout">
            <a:avLst>
              <a:gd name="adj1" fmla="val 364236"/>
              <a:gd name="adj2" fmla="val -3422"/>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9" name="Rechteckige Legende 8"/>
          <p:cNvSpPr/>
          <p:nvPr/>
        </p:nvSpPr>
        <p:spPr>
          <a:xfrm>
            <a:off x="4982959" y="2732694"/>
            <a:ext cx="2259814" cy="316523"/>
          </a:xfrm>
          <a:prstGeom prst="wedgeRectCallout">
            <a:avLst>
              <a:gd name="adj1" fmla="val 165830"/>
              <a:gd name="adj2" fmla="val -97317"/>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7" name="Rechteckige Legende 6"/>
          <p:cNvSpPr/>
          <p:nvPr/>
        </p:nvSpPr>
        <p:spPr>
          <a:xfrm>
            <a:off x="1929095" y="2734997"/>
            <a:ext cx="995174" cy="316523"/>
          </a:xfrm>
          <a:prstGeom prst="wedgeRectCallout">
            <a:avLst>
              <a:gd name="adj1" fmla="val 23238"/>
              <a:gd name="adj2" fmla="val 15277"/>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6" name="Rechteckige Legende 5"/>
          <p:cNvSpPr/>
          <p:nvPr/>
        </p:nvSpPr>
        <p:spPr>
          <a:xfrm>
            <a:off x="1948671" y="1900691"/>
            <a:ext cx="2632382" cy="316523"/>
          </a:xfrm>
          <a:prstGeom prst="wedgeRectCallout">
            <a:avLst>
              <a:gd name="adj1" fmla="val 253175"/>
              <a:gd name="adj2" fmla="val -139838"/>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 name="Titel 1"/>
          <p:cNvSpPr>
            <a:spLocks noGrp="1"/>
          </p:cNvSpPr>
          <p:nvPr>
            <p:ph type="title"/>
          </p:nvPr>
        </p:nvSpPr>
        <p:spPr>
          <a:xfrm>
            <a:off x="838200" y="365126"/>
            <a:ext cx="10515600" cy="693208"/>
          </a:xfrm>
        </p:spPr>
        <p:txBody>
          <a:bodyPr>
            <a:normAutofit/>
          </a:bodyPr>
          <a:lstStyle/>
          <a:p>
            <a:r>
              <a:rPr lang="de-DE" sz="3600" b="1" dirty="0">
                <a:latin typeface="Arial" panose="020B0604020202020204" pitchFamily="34" charset="0"/>
                <a:cs typeface="Arial" panose="020B0604020202020204" pitchFamily="34" charset="0"/>
              </a:rPr>
              <a:t>Fallbeispiel 1: Helmut Fischer (63)</a:t>
            </a:r>
          </a:p>
        </p:txBody>
      </p:sp>
      <p:sp>
        <p:nvSpPr>
          <p:cNvPr id="8" name="Rechteck 7"/>
          <p:cNvSpPr/>
          <p:nvPr/>
        </p:nvSpPr>
        <p:spPr>
          <a:xfrm>
            <a:off x="9866922" y="1424095"/>
            <a:ext cx="1862667" cy="566758"/>
          </a:xfrm>
          <a:prstGeom prst="rect">
            <a:avLst/>
          </a:prstGeom>
        </p:spPr>
        <p:txBody>
          <a:bodyPr wrap="square">
            <a:spAutoFit/>
          </a:bodyPr>
          <a:lstStyle/>
          <a:p>
            <a:pPr marL="114300">
              <a:lnSpc>
                <a:spcPct val="115000"/>
              </a:lnSpc>
              <a:spcBef>
                <a:spcPts val="1800"/>
              </a:spcBef>
              <a:spcAft>
                <a:spcPts val="0"/>
              </a:spcAft>
            </a:pPr>
            <a:r>
              <a:rPr lang="de-DE" sz="1400" b="1" dirty="0">
                <a:solidFill>
                  <a:schemeClr val="accent2">
                    <a:lumMod val="60000"/>
                    <a:lumOff val="40000"/>
                  </a:schemeClr>
                </a:solidFill>
                <a:effectLst/>
                <a:latin typeface="Arial" panose="020B0604020202020204" pitchFamily="34" charset="0"/>
                <a:cs typeface="Arial" panose="020B0604020202020204" pitchFamily="34" charset="0"/>
              </a:rPr>
              <a:t>Jahrelanger Alkoholkonsum</a:t>
            </a:r>
          </a:p>
        </p:txBody>
      </p:sp>
      <p:sp>
        <p:nvSpPr>
          <p:cNvPr id="10" name="Rechteck 9"/>
          <p:cNvSpPr/>
          <p:nvPr/>
        </p:nvSpPr>
        <p:spPr>
          <a:xfrm>
            <a:off x="9866921" y="2445423"/>
            <a:ext cx="1862667" cy="318998"/>
          </a:xfrm>
          <a:prstGeom prst="rect">
            <a:avLst/>
          </a:prstGeom>
        </p:spPr>
        <p:txBody>
          <a:bodyPr wrap="square">
            <a:spAutoFit/>
          </a:bodyPr>
          <a:lstStyle/>
          <a:p>
            <a:pPr marL="114300">
              <a:lnSpc>
                <a:spcPct val="115000"/>
              </a:lnSpc>
              <a:spcBef>
                <a:spcPts val="1800"/>
              </a:spcBef>
              <a:spcAft>
                <a:spcPts val="0"/>
              </a:spcAft>
            </a:pPr>
            <a:r>
              <a:rPr lang="de-DE" sz="1400" b="1" dirty="0">
                <a:solidFill>
                  <a:schemeClr val="accent2">
                    <a:lumMod val="60000"/>
                    <a:lumOff val="40000"/>
                  </a:schemeClr>
                </a:solidFill>
                <a:effectLst/>
                <a:latin typeface="Arial" panose="020B0604020202020204" pitchFamily="34" charset="0"/>
                <a:cs typeface="Arial" panose="020B0604020202020204" pitchFamily="34" charset="0"/>
              </a:rPr>
              <a:t>Übergewicht</a:t>
            </a:r>
          </a:p>
        </p:txBody>
      </p:sp>
      <p:sp>
        <p:nvSpPr>
          <p:cNvPr id="11" name="Rechteck 10"/>
          <p:cNvSpPr/>
          <p:nvPr/>
        </p:nvSpPr>
        <p:spPr>
          <a:xfrm>
            <a:off x="9866919" y="3307334"/>
            <a:ext cx="1862667" cy="318998"/>
          </a:xfrm>
          <a:prstGeom prst="rect">
            <a:avLst/>
          </a:prstGeom>
        </p:spPr>
        <p:txBody>
          <a:bodyPr wrap="square">
            <a:spAutoFit/>
          </a:bodyPr>
          <a:lstStyle/>
          <a:p>
            <a:pPr marL="114300">
              <a:lnSpc>
                <a:spcPct val="115000"/>
              </a:lnSpc>
              <a:spcBef>
                <a:spcPts val="1800"/>
              </a:spcBef>
              <a:spcAft>
                <a:spcPts val="0"/>
              </a:spcAft>
            </a:pPr>
            <a:r>
              <a:rPr lang="de-DE" sz="1400" b="1" dirty="0">
                <a:solidFill>
                  <a:schemeClr val="accent2">
                    <a:lumMod val="60000"/>
                    <a:lumOff val="40000"/>
                  </a:schemeClr>
                </a:solidFill>
                <a:effectLst/>
                <a:latin typeface="Arial" panose="020B0604020202020204" pitchFamily="34" charset="0"/>
                <a:cs typeface="Arial" panose="020B0604020202020204" pitchFamily="34" charset="0"/>
              </a:rPr>
              <a:t>Alter (älter 60 J.)</a:t>
            </a:r>
          </a:p>
        </p:txBody>
      </p:sp>
      <p:sp>
        <p:nvSpPr>
          <p:cNvPr id="13" name="Rechteck 12"/>
          <p:cNvSpPr/>
          <p:nvPr/>
        </p:nvSpPr>
        <p:spPr>
          <a:xfrm>
            <a:off x="9866920" y="2980200"/>
            <a:ext cx="1862667" cy="318998"/>
          </a:xfrm>
          <a:prstGeom prst="rect">
            <a:avLst/>
          </a:prstGeom>
        </p:spPr>
        <p:txBody>
          <a:bodyPr wrap="square">
            <a:spAutoFit/>
          </a:bodyPr>
          <a:lstStyle/>
          <a:p>
            <a:pPr marL="114300">
              <a:lnSpc>
                <a:spcPct val="115000"/>
              </a:lnSpc>
              <a:spcBef>
                <a:spcPts val="1800"/>
              </a:spcBef>
              <a:spcAft>
                <a:spcPts val="0"/>
              </a:spcAft>
            </a:pPr>
            <a:r>
              <a:rPr lang="de-DE" sz="1400" b="1" dirty="0">
                <a:solidFill>
                  <a:schemeClr val="accent2">
                    <a:lumMod val="60000"/>
                    <a:lumOff val="40000"/>
                  </a:schemeClr>
                </a:solidFill>
                <a:effectLst/>
                <a:latin typeface="Arial" panose="020B0604020202020204" pitchFamily="34" charset="0"/>
                <a:cs typeface="Arial" panose="020B0604020202020204" pitchFamily="34" charset="0"/>
              </a:rPr>
              <a:t>Starker Raucher</a:t>
            </a:r>
          </a:p>
        </p:txBody>
      </p:sp>
      <p:sp>
        <p:nvSpPr>
          <p:cNvPr id="15" name="Rechteck 14"/>
          <p:cNvSpPr/>
          <p:nvPr/>
        </p:nvSpPr>
        <p:spPr>
          <a:xfrm>
            <a:off x="9866921" y="4091510"/>
            <a:ext cx="1862667" cy="835613"/>
          </a:xfrm>
          <a:prstGeom prst="rect">
            <a:avLst/>
          </a:prstGeom>
        </p:spPr>
        <p:txBody>
          <a:bodyPr wrap="square">
            <a:spAutoFit/>
          </a:bodyPr>
          <a:lstStyle/>
          <a:p>
            <a:pPr marL="114300">
              <a:lnSpc>
                <a:spcPct val="115000"/>
              </a:lnSpc>
              <a:spcAft>
                <a:spcPts val="0"/>
              </a:spcAft>
            </a:pPr>
            <a:r>
              <a:rPr lang="de-DE" sz="1400" b="1" dirty="0">
                <a:solidFill>
                  <a:schemeClr val="accent2"/>
                </a:solidFill>
                <a:effectLst/>
                <a:latin typeface="Arial" panose="020B0604020202020204" pitchFamily="34" charset="0"/>
                <a:cs typeface="Arial" panose="020B0604020202020204" pitchFamily="34" charset="0"/>
              </a:rPr>
              <a:t>Kopfschmerzen</a:t>
            </a:r>
          </a:p>
          <a:p>
            <a:pPr marL="114300">
              <a:lnSpc>
                <a:spcPct val="115000"/>
              </a:lnSpc>
              <a:spcAft>
                <a:spcPts val="0"/>
              </a:spcAft>
            </a:pPr>
            <a:r>
              <a:rPr lang="de-DE" sz="1400" b="1" dirty="0">
                <a:solidFill>
                  <a:schemeClr val="accent2"/>
                </a:solidFill>
                <a:latin typeface="Arial" panose="020B0604020202020204" pitchFamily="34" charset="0"/>
                <a:cs typeface="Arial" panose="020B0604020202020204" pitchFamily="34" charset="0"/>
              </a:rPr>
              <a:t>Leichtes Druckgefühl</a:t>
            </a:r>
            <a:endParaRPr lang="de-DE" sz="1400" b="1" dirty="0">
              <a:solidFill>
                <a:schemeClr val="accent2"/>
              </a:solidFill>
              <a:effectLst/>
              <a:latin typeface="Arial" panose="020B0604020202020204" pitchFamily="34" charset="0"/>
              <a:cs typeface="Arial" panose="020B0604020202020204" pitchFamily="34" charset="0"/>
            </a:endParaRPr>
          </a:p>
        </p:txBody>
      </p:sp>
      <p:sp>
        <p:nvSpPr>
          <p:cNvPr id="17" name="Rechteck 16"/>
          <p:cNvSpPr/>
          <p:nvPr/>
        </p:nvSpPr>
        <p:spPr>
          <a:xfrm rot="16200000">
            <a:off x="10485235" y="2380950"/>
            <a:ext cx="2554361" cy="340093"/>
          </a:xfrm>
          <a:prstGeom prst="rect">
            <a:avLst/>
          </a:prstGeom>
          <a:ln>
            <a:solidFill>
              <a:schemeClr val="bg1">
                <a:lumMod val="50000"/>
              </a:schemeClr>
            </a:solidFill>
          </a:ln>
        </p:spPr>
        <p:txBody>
          <a:bodyPr wrap="square">
            <a:spAutoFit/>
          </a:bodyPr>
          <a:lstStyle/>
          <a:p>
            <a:pPr marL="114300">
              <a:lnSpc>
                <a:spcPct val="115000"/>
              </a:lnSpc>
              <a:spcBef>
                <a:spcPts val="1800"/>
              </a:spcBef>
              <a:spcAft>
                <a:spcPts val="0"/>
              </a:spcAft>
            </a:pPr>
            <a:r>
              <a:rPr lang="de-DE" sz="1400" b="1" dirty="0">
                <a:solidFill>
                  <a:schemeClr val="accent2">
                    <a:lumMod val="60000"/>
                    <a:lumOff val="40000"/>
                  </a:schemeClr>
                </a:solidFill>
                <a:latin typeface="Arial" panose="020B0604020202020204" pitchFamily="34" charset="0"/>
                <a:cs typeface="Arial" panose="020B0604020202020204" pitchFamily="34" charset="0"/>
              </a:rPr>
              <a:t>Allgemeine Risikofaktoren</a:t>
            </a:r>
            <a:endParaRPr lang="de-DE" sz="1400" b="1" dirty="0">
              <a:solidFill>
                <a:schemeClr val="accent2">
                  <a:lumMod val="60000"/>
                  <a:lumOff val="40000"/>
                </a:schemeClr>
              </a:solidFill>
              <a:effectLst/>
              <a:latin typeface="Arial" panose="020B0604020202020204" pitchFamily="34" charset="0"/>
              <a:cs typeface="Arial" panose="020B0604020202020204" pitchFamily="34" charset="0"/>
            </a:endParaRPr>
          </a:p>
        </p:txBody>
      </p:sp>
      <p:sp>
        <p:nvSpPr>
          <p:cNvPr id="18" name="Rechteck 17"/>
          <p:cNvSpPr/>
          <p:nvPr/>
        </p:nvSpPr>
        <p:spPr>
          <a:xfrm rot="16200000">
            <a:off x="10652814" y="5017781"/>
            <a:ext cx="2219204" cy="340093"/>
          </a:xfrm>
          <a:prstGeom prst="rect">
            <a:avLst/>
          </a:prstGeom>
          <a:ln>
            <a:solidFill>
              <a:schemeClr val="bg1">
                <a:lumMod val="50000"/>
              </a:schemeClr>
            </a:solidFill>
          </a:ln>
        </p:spPr>
        <p:txBody>
          <a:bodyPr wrap="square">
            <a:spAutoFit/>
          </a:bodyPr>
          <a:lstStyle/>
          <a:p>
            <a:pPr marL="114300" algn="ctr">
              <a:lnSpc>
                <a:spcPct val="115000"/>
              </a:lnSpc>
              <a:spcBef>
                <a:spcPts val="1800"/>
              </a:spcBef>
              <a:spcAft>
                <a:spcPts val="0"/>
              </a:spcAft>
            </a:pPr>
            <a:r>
              <a:rPr lang="de-DE" sz="1400" b="1" dirty="0">
                <a:solidFill>
                  <a:schemeClr val="accent2"/>
                </a:solidFill>
                <a:latin typeface="Arial" panose="020B0604020202020204" pitchFamily="34" charset="0"/>
                <a:cs typeface="Arial" panose="020B0604020202020204" pitchFamily="34" charset="0"/>
              </a:rPr>
              <a:t>Symptome</a:t>
            </a:r>
            <a:endParaRPr lang="de-DE" sz="1400" b="1" dirty="0">
              <a:solidFill>
                <a:schemeClr val="accent2"/>
              </a:solidFill>
              <a:effectLst/>
              <a:latin typeface="Arial" panose="020B0604020202020204" pitchFamily="34" charset="0"/>
              <a:cs typeface="Arial" panose="020B0604020202020204" pitchFamily="34" charset="0"/>
            </a:endParaRPr>
          </a:p>
        </p:txBody>
      </p:sp>
      <p:sp>
        <p:nvSpPr>
          <p:cNvPr id="19" name="Rechteck 18"/>
          <p:cNvSpPr/>
          <p:nvPr/>
        </p:nvSpPr>
        <p:spPr>
          <a:xfrm>
            <a:off x="9866919" y="5467622"/>
            <a:ext cx="2087160" cy="814518"/>
          </a:xfrm>
          <a:prstGeom prst="rect">
            <a:avLst/>
          </a:prstGeom>
        </p:spPr>
        <p:txBody>
          <a:bodyPr wrap="square">
            <a:spAutoFit/>
          </a:bodyPr>
          <a:lstStyle/>
          <a:p>
            <a:pPr marL="114300">
              <a:lnSpc>
                <a:spcPct val="115000"/>
              </a:lnSpc>
              <a:spcBef>
                <a:spcPts val="1800"/>
              </a:spcBef>
            </a:pPr>
            <a:r>
              <a:rPr lang="de-DE" sz="1400" b="1" dirty="0">
                <a:solidFill>
                  <a:schemeClr val="accent2"/>
                </a:solidFill>
                <a:effectLst/>
                <a:latin typeface="Arial" panose="020B0604020202020204" pitchFamily="34" charset="0"/>
                <a:cs typeface="Arial" panose="020B0604020202020204" pitchFamily="34" charset="0"/>
              </a:rPr>
              <a:t>Tinnitus </a:t>
            </a:r>
            <a:br>
              <a:rPr lang="de-DE" sz="1400" b="1" dirty="0">
                <a:solidFill>
                  <a:schemeClr val="accent2"/>
                </a:solidFill>
                <a:effectLst/>
                <a:latin typeface="Arial" panose="020B0604020202020204" pitchFamily="34" charset="0"/>
                <a:cs typeface="Arial" panose="020B0604020202020204" pitchFamily="34" charset="0"/>
              </a:rPr>
            </a:br>
            <a:r>
              <a:rPr lang="de-DE" sz="1400" b="1" dirty="0">
                <a:solidFill>
                  <a:schemeClr val="accent2"/>
                </a:solidFill>
                <a:effectLst/>
                <a:latin typeface="Arial" panose="020B0604020202020204" pitchFamily="34" charset="0"/>
                <a:cs typeface="Arial" panose="020B0604020202020204" pitchFamily="34" charset="0"/>
              </a:rPr>
              <a:t>Schwindel, Gesichtsröte</a:t>
            </a:r>
          </a:p>
        </p:txBody>
      </p:sp>
      <p:sp>
        <p:nvSpPr>
          <p:cNvPr id="24" name="Rechteckige Legende 23"/>
          <p:cNvSpPr/>
          <p:nvPr/>
        </p:nvSpPr>
        <p:spPr>
          <a:xfrm>
            <a:off x="4639649" y="4093985"/>
            <a:ext cx="2603124" cy="316523"/>
          </a:xfrm>
          <a:prstGeom prst="wedgeRectCallout">
            <a:avLst>
              <a:gd name="adj1" fmla="val 152426"/>
              <a:gd name="adj2" fmla="val 78233"/>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6" name="Rechteck 25"/>
          <p:cNvSpPr/>
          <p:nvPr/>
        </p:nvSpPr>
        <p:spPr>
          <a:xfrm>
            <a:off x="9866918" y="5133580"/>
            <a:ext cx="1862667" cy="340093"/>
          </a:xfrm>
          <a:prstGeom prst="rect">
            <a:avLst/>
          </a:prstGeom>
        </p:spPr>
        <p:txBody>
          <a:bodyPr wrap="square">
            <a:spAutoFit/>
          </a:bodyPr>
          <a:lstStyle/>
          <a:p>
            <a:pPr marL="114300">
              <a:lnSpc>
                <a:spcPct val="115000"/>
              </a:lnSpc>
              <a:spcBef>
                <a:spcPts val="1800"/>
              </a:spcBef>
              <a:spcAft>
                <a:spcPts val="0"/>
              </a:spcAft>
            </a:pPr>
            <a:r>
              <a:rPr lang="de-DE" sz="1400" b="1" dirty="0">
                <a:solidFill>
                  <a:schemeClr val="accent2">
                    <a:lumMod val="60000"/>
                    <a:lumOff val="40000"/>
                  </a:schemeClr>
                </a:solidFill>
                <a:effectLst/>
                <a:latin typeface="Arial" panose="020B0604020202020204" pitchFamily="34" charset="0"/>
                <a:cs typeface="Arial" panose="020B0604020202020204" pitchFamily="34" charset="0"/>
              </a:rPr>
              <a:t>Stress</a:t>
            </a:r>
          </a:p>
        </p:txBody>
      </p:sp>
      <p:sp>
        <p:nvSpPr>
          <p:cNvPr id="27" name="Rechteckige Legende 26"/>
          <p:cNvSpPr/>
          <p:nvPr/>
        </p:nvSpPr>
        <p:spPr>
          <a:xfrm>
            <a:off x="1702051" y="5733734"/>
            <a:ext cx="1738266" cy="316523"/>
          </a:xfrm>
          <a:prstGeom prst="wedgeRectCallout">
            <a:avLst>
              <a:gd name="adj1" fmla="val 425526"/>
              <a:gd name="adj2" fmla="val 1692"/>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sp>
        <p:nvSpPr>
          <p:cNvPr id="28" name="Rechteckige Legende 27"/>
          <p:cNvSpPr/>
          <p:nvPr/>
        </p:nvSpPr>
        <p:spPr>
          <a:xfrm>
            <a:off x="838199" y="5187827"/>
            <a:ext cx="2602118" cy="316523"/>
          </a:xfrm>
          <a:prstGeom prst="wedgeRectCallout">
            <a:avLst>
              <a:gd name="adj1" fmla="val 300913"/>
              <a:gd name="adj2" fmla="val -17723"/>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graphicFrame>
        <p:nvGraphicFramePr>
          <p:cNvPr id="23" name="Tabelle 22"/>
          <p:cNvGraphicFramePr>
            <a:graphicFrameLocks noGrp="1"/>
          </p:cNvGraphicFramePr>
          <p:nvPr>
            <p:extLst>
              <p:ext uri="{D42A27DB-BD31-4B8C-83A1-F6EECF244321}">
                <p14:modId xmlns:p14="http://schemas.microsoft.com/office/powerpoint/2010/main" val="1180578047"/>
              </p:ext>
            </p:extLst>
          </p:nvPr>
        </p:nvGraphicFramePr>
        <p:xfrm>
          <a:off x="838200" y="1123172"/>
          <a:ext cx="8644467" cy="5410010"/>
        </p:xfrm>
        <a:graphic>
          <a:graphicData uri="http://schemas.openxmlformats.org/drawingml/2006/table">
            <a:tbl>
              <a:tblPr firstRow="1" firstCol="1" bandRow="1">
                <a:tableStyleId>{2D5ABB26-0587-4C30-8999-92F81FD0307C}</a:tableStyleId>
              </a:tblPr>
              <a:tblGrid>
                <a:gridCol w="8644467">
                  <a:extLst>
                    <a:ext uri="{9D8B030D-6E8A-4147-A177-3AD203B41FA5}">
                      <a16:colId xmlns:a16="http://schemas.microsoft.com/office/drawing/2014/main" val="20000"/>
                    </a:ext>
                  </a:extLst>
                </a:gridCol>
              </a:tblGrid>
              <a:tr h="4056626">
                <a:tc>
                  <a:txBody>
                    <a:bodyPr/>
                    <a:lstStyle/>
                    <a:p>
                      <a:pPr algn="just">
                        <a:lnSpc>
                          <a:spcPct val="115000"/>
                        </a:lnSpc>
                        <a:spcAft>
                          <a:spcPts val="800"/>
                        </a:spcAft>
                      </a:pPr>
                      <a:r>
                        <a:rPr lang="de-DE" sz="1550" kern="1200" dirty="0">
                          <a:solidFill>
                            <a:schemeClr val="tx1"/>
                          </a:solidFill>
                          <a:effectLst/>
                          <a:latin typeface="Arial" panose="020B0604020202020204" pitchFamily="34" charset="0"/>
                          <a:ea typeface="+mn-ea"/>
                          <a:cs typeface="Arial" panose="020B0604020202020204" pitchFamily="34" charset="0"/>
                        </a:rPr>
                        <a:t>Helmut ist auf dem Weg zu seiner Stammkneipe Er ist mit Leib und Seele Landschaftsgärtner. Diesen Job macht er seit über 40 Jahren bei Wind und Wetter gerne. Etwas wehmütig denkt er an seinen Ruhestand in eineinhalb Jahren. Er hatte sich sehr daran gewöhnt mit den Kollegen nach Feierabend </a:t>
                      </a:r>
                      <a:r>
                        <a:rPr lang="de-DE" sz="1550" b="1" kern="1200" dirty="0">
                          <a:solidFill>
                            <a:schemeClr val="tx1"/>
                          </a:solidFill>
                          <a:effectLst/>
                          <a:latin typeface="Arial" panose="020B0604020202020204" pitchFamily="34" charset="0"/>
                          <a:ea typeface="+mn-ea"/>
                          <a:cs typeface="Arial" panose="020B0604020202020204" pitchFamily="34" charset="0"/>
                        </a:rPr>
                        <a:t>oft ein oder zwei Bierchen</a:t>
                      </a:r>
                      <a:r>
                        <a:rPr lang="de-DE" sz="1550" kern="1200" dirty="0">
                          <a:solidFill>
                            <a:schemeClr val="tx1"/>
                          </a:solidFill>
                          <a:effectLst/>
                          <a:latin typeface="Arial" panose="020B0604020202020204" pitchFamily="34" charset="0"/>
                          <a:ea typeface="+mn-ea"/>
                          <a:cs typeface="Arial" panose="020B0604020202020204" pitchFamily="34" charset="0"/>
                        </a:rPr>
                        <a:t> zusammen zu trinken und über Gott und die Welt zu quatschen: Fußball, Politik und die alten Zeiten. Er wird es vermissen. Doch jetzt macht er sich erst einmal auf den Weg zur Kneipe – noch ist es nicht soweit. Nach den Jahren kann man Helmut das </a:t>
                      </a:r>
                      <a:r>
                        <a:rPr lang="de-DE" sz="1550" b="1" kern="1200" dirty="0">
                          <a:solidFill>
                            <a:schemeClr val="tx1"/>
                          </a:solidFill>
                          <a:effectLst/>
                          <a:latin typeface="Arial" panose="020B0604020202020204" pitchFamily="34" charset="0"/>
                          <a:ea typeface="+mn-ea"/>
                          <a:cs typeface="Arial" panose="020B0604020202020204" pitchFamily="34" charset="0"/>
                        </a:rPr>
                        <a:t>viele Bier</a:t>
                      </a:r>
                      <a:r>
                        <a:rPr lang="de-DE" sz="1550" kern="1200" dirty="0">
                          <a:solidFill>
                            <a:schemeClr val="tx1"/>
                          </a:solidFill>
                          <a:effectLst/>
                          <a:latin typeface="Arial" panose="020B0604020202020204" pitchFamily="34" charset="0"/>
                          <a:ea typeface="+mn-ea"/>
                          <a:cs typeface="Arial" panose="020B0604020202020204" pitchFamily="34" charset="0"/>
                        </a:rPr>
                        <a:t> ansehen. Er hat einen </a:t>
                      </a:r>
                      <a:r>
                        <a:rPr lang="de-DE" sz="1550" b="1" kern="1200" dirty="0">
                          <a:solidFill>
                            <a:schemeClr val="tx1"/>
                          </a:solidFill>
                          <a:effectLst/>
                          <a:latin typeface="Arial" panose="020B0604020202020204" pitchFamily="34" charset="0"/>
                          <a:ea typeface="+mn-ea"/>
                          <a:cs typeface="Arial" panose="020B0604020202020204" pitchFamily="34" charset="0"/>
                        </a:rPr>
                        <a:t>ordentlichen Bierbauch</a:t>
                      </a:r>
                      <a:r>
                        <a:rPr lang="de-DE" sz="1550" kern="1200" dirty="0">
                          <a:solidFill>
                            <a:schemeClr val="tx1"/>
                          </a:solidFill>
                          <a:effectLst/>
                          <a:latin typeface="Arial" panose="020B0604020202020204" pitchFamily="34" charset="0"/>
                          <a:ea typeface="+mn-ea"/>
                          <a:cs typeface="Arial" panose="020B0604020202020204" pitchFamily="34" charset="0"/>
                        </a:rPr>
                        <a:t> und raucht </a:t>
                      </a:r>
                      <a:r>
                        <a:rPr lang="de-DE" sz="1550" b="0" kern="1200" dirty="0">
                          <a:solidFill>
                            <a:schemeClr val="tx1"/>
                          </a:solidFill>
                          <a:effectLst/>
                          <a:latin typeface="Arial" panose="020B0604020202020204" pitchFamily="34" charset="0"/>
                          <a:ea typeface="+mn-ea"/>
                          <a:cs typeface="Arial" panose="020B0604020202020204" pitchFamily="34" charset="0"/>
                        </a:rPr>
                        <a:t>mindestens </a:t>
                      </a:r>
                      <a:r>
                        <a:rPr lang="de-DE" sz="1550" b="1" kern="1200" dirty="0">
                          <a:solidFill>
                            <a:schemeClr val="tx1"/>
                          </a:solidFill>
                          <a:effectLst/>
                          <a:latin typeface="Arial" panose="020B0604020202020204" pitchFamily="34" charset="0"/>
                          <a:ea typeface="+mn-ea"/>
                          <a:cs typeface="Arial" panose="020B0604020202020204" pitchFamily="34" charset="0"/>
                        </a:rPr>
                        <a:t>eine Schachtel Zigaretten am Tag</a:t>
                      </a:r>
                      <a:r>
                        <a:rPr lang="de-DE" sz="1550" kern="1200" dirty="0">
                          <a:solidFill>
                            <a:schemeClr val="tx1"/>
                          </a:solidFill>
                          <a:effectLst/>
                          <a:latin typeface="Arial" panose="020B0604020202020204" pitchFamily="34" charset="0"/>
                          <a:ea typeface="+mn-ea"/>
                          <a:cs typeface="Arial" panose="020B0604020202020204" pitchFamily="34" charset="0"/>
                        </a:rPr>
                        <a:t>. Man erkennt ihn sofort an seinem Bart und seinem roten Shirt, welches er immer zur Arbeit trägt. Für seine </a:t>
                      </a:r>
                      <a:r>
                        <a:rPr lang="de-DE" sz="1550" b="1" kern="1200" dirty="0">
                          <a:solidFill>
                            <a:schemeClr val="tx1"/>
                          </a:solidFill>
                          <a:effectLst/>
                          <a:latin typeface="Arial" panose="020B0604020202020204" pitchFamily="34" charset="0"/>
                          <a:ea typeface="+mn-ea"/>
                          <a:cs typeface="Arial" panose="020B0604020202020204" pitchFamily="34" charset="0"/>
                        </a:rPr>
                        <a:t>63 Jahre</a:t>
                      </a:r>
                      <a:r>
                        <a:rPr lang="de-DE" sz="1550" kern="1200" dirty="0">
                          <a:solidFill>
                            <a:schemeClr val="tx1"/>
                          </a:solidFill>
                          <a:effectLst/>
                          <a:latin typeface="Arial" panose="020B0604020202020204" pitchFamily="34" charset="0"/>
                          <a:ea typeface="+mn-ea"/>
                          <a:cs typeface="Arial" panose="020B0604020202020204" pitchFamily="34" charset="0"/>
                        </a:rPr>
                        <a:t> hält sich Helmut für einen gesundheitlich fitten Mann. Sobald sein Sohn sein Eigenheim fertig gebaut hat, freut er sich schon darauf, ihm beim Anlegen des Gartens zu beraten. Genug Erfahrung hat er ja! Helmut bekommt ein </a:t>
                      </a:r>
                      <a:r>
                        <a:rPr lang="de-DE" sz="1550" b="1" kern="1200" dirty="0">
                          <a:solidFill>
                            <a:schemeClr val="tx1"/>
                          </a:solidFill>
                          <a:effectLst/>
                          <a:latin typeface="Arial" panose="020B0604020202020204" pitchFamily="34" charset="0"/>
                          <a:ea typeface="+mn-ea"/>
                          <a:cs typeface="Arial" panose="020B0604020202020204" pitchFamily="34" charset="0"/>
                        </a:rPr>
                        <a:t>wenig Kopfdruck</a:t>
                      </a:r>
                      <a:r>
                        <a:rPr lang="de-DE" sz="1550" kern="1200" dirty="0">
                          <a:solidFill>
                            <a:schemeClr val="tx1"/>
                          </a:solidFill>
                          <a:effectLst/>
                          <a:latin typeface="Arial" panose="020B0604020202020204" pitchFamily="34" charset="0"/>
                          <a:ea typeface="+mn-ea"/>
                          <a:cs typeface="Arial" panose="020B0604020202020204" pitchFamily="34" charset="0"/>
                        </a:rPr>
                        <a:t> und einen </a:t>
                      </a:r>
                      <a:r>
                        <a:rPr lang="de-DE" sz="1550" b="1" kern="1200" dirty="0">
                          <a:solidFill>
                            <a:schemeClr val="tx1"/>
                          </a:solidFill>
                          <a:effectLst/>
                          <a:latin typeface="Arial" panose="020B0604020202020204" pitchFamily="34" charset="0"/>
                          <a:ea typeface="+mn-ea"/>
                          <a:cs typeface="Arial" panose="020B0604020202020204" pitchFamily="34" charset="0"/>
                        </a:rPr>
                        <a:t>leichten Druck in der Brust</a:t>
                      </a:r>
                      <a:r>
                        <a:rPr lang="de-DE" sz="1550" kern="1200" dirty="0">
                          <a:solidFill>
                            <a:schemeClr val="tx1"/>
                          </a:solidFill>
                          <a:effectLst/>
                          <a:latin typeface="Arial" panose="020B0604020202020204" pitchFamily="34" charset="0"/>
                          <a:ea typeface="+mn-ea"/>
                          <a:cs typeface="Arial" panose="020B0604020202020204" pitchFamily="34" charset="0"/>
                        </a:rPr>
                        <a:t> – mag an der Lautstärke und der Luft in der Kneipe liegen, in der mittlerweile angekommen war, denkt Helmut. Und weil die Beschwerden wie immer wieder so schnell weg sind, wie sie kommen, geht er deswegen auch nicht zum Arzt – ein richtiger Kerl kennt keinen Schmerz. Die letzten beiden Tage </a:t>
                      </a:r>
                      <a:r>
                        <a:rPr lang="de-DE" sz="1550" b="0" kern="1200" dirty="0">
                          <a:solidFill>
                            <a:schemeClr val="tx1"/>
                          </a:solidFill>
                          <a:effectLst/>
                          <a:latin typeface="Arial" panose="020B0604020202020204" pitchFamily="34" charset="0"/>
                          <a:ea typeface="+mn-ea"/>
                          <a:cs typeface="Arial" panose="020B0604020202020204" pitchFamily="34" charset="0"/>
                        </a:rPr>
                        <a:t>waren</a:t>
                      </a:r>
                      <a:r>
                        <a:rPr lang="de-DE" sz="1550" b="1" kern="1200" dirty="0">
                          <a:solidFill>
                            <a:schemeClr val="tx1"/>
                          </a:solidFill>
                          <a:effectLst/>
                          <a:latin typeface="Arial" panose="020B0604020202020204" pitchFamily="34" charset="0"/>
                          <a:ea typeface="+mn-ea"/>
                          <a:cs typeface="Arial" panose="020B0604020202020204" pitchFamily="34" charset="0"/>
                        </a:rPr>
                        <a:t> vollgestopft mit Aufträgen</a:t>
                      </a:r>
                      <a:r>
                        <a:rPr lang="de-DE" sz="1550" kern="1200" dirty="0">
                          <a:solidFill>
                            <a:schemeClr val="tx1"/>
                          </a:solidFill>
                          <a:effectLst/>
                          <a:latin typeface="Arial" panose="020B0604020202020204" pitchFamily="34" charset="0"/>
                          <a:ea typeface="+mn-ea"/>
                          <a:cs typeface="Arial" panose="020B0604020202020204" pitchFamily="34" charset="0"/>
                        </a:rPr>
                        <a:t> und bei einem Kunden mussten sie sich beeilen, fertig zu werden. Heute </a:t>
                      </a:r>
                      <a:r>
                        <a:rPr lang="de-DE" sz="1550" b="1" kern="1200" dirty="0">
                          <a:solidFill>
                            <a:schemeClr val="tx1"/>
                          </a:solidFill>
                          <a:effectLst/>
                          <a:latin typeface="Arial" panose="020B0604020202020204" pitchFamily="34" charset="0"/>
                          <a:ea typeface="+mn-ea"/>
                          <a:cs typeface="Arial" panose="020B0604020202020204" pitchFamily="34" charset="0"/>
                        </a:rPr>
                        <a:t>dröhnt</a:t>
                      </a:r>
                      <a:r>
                        <a:rPr lang="de-DE" sz="1550" kern="1200" dirty="0">
                          <a:solidFill>
                            <a:schemeClr val="tx1"/>
                          </a:solidFill>
                          <a:effectLst/>
                          <a:latin typeface="Arial" panose="020B0604020202020204" pitchFamily="34" charset="0"/>
                          <a:ea typeface="+mn-ea"/>
                          <a:cs typeface="Arial" panose="020B0604020202020204" pitchFamily="34" charset="0"/>
                        </a:rPr>
                        <a:t> ihm sein </a:t>
                      </a:r>
                      <a:r>
                        <a:rPr lang="de-DE" sz="1550" b="1" kern="1200" dirty="0">
                          <a:solidFill>
                            <a:schemeClr val="tx1"/>
                          </a:solidFill>
                          <a:effectLst/>
                          <a:latin typeface="Arial" panose="020B0604020202020204" pitchFamily="34" charset="0"/>
                          <a:ea typeface="+mn-ea"/>
                          <a:cs typeface="Arial" panose="020B0604020202020204" pitchFamily="34" charset="0"/>
                        </a:rPr>
                        <a:t>Kopf</a:t>
                      </a:r>
                      <a:r>
                        <a:rPr lang="de-DE" sz="1550" kern="1200" dirty="0">
                          <a:solidFill>
                            <a:schemeClr val="tx1"/>
                          </a:solidFill>
                          <a:effectLst/>
                          <a:latin typeface="Arial" panose="020B0604020202020204" pitchFamily="34" charset="0"/>
                          <a:ea typeface="+mn-ea"/>
                          <a:cs typeface="Arial" panose="020B0604020202020204" pitchFamily="34" charset="0"/>
                        </a:rPr>
                        <a:t>, jedoch stärker als sonst. Hinzu kommt noch ein </a:t>
                      </a:r>
                      <a:r>
                        <a:rPr lang="de-DE" sz="1550" b="1" kern="1200" dirty="0">
                          <a:solidFill>
                            <a:schemeClr val="tx1"/>
                          </a:solidFill>
                          <a:effectLst/>
                          <a:latin typeface="Arial" panose="020B0604020202020204" pitchFamily="34" charset="0"/>
                          <a:ea typeface="+mn-ea"/>
                          <a:cs typeface="Arial" panose="020B0604020202020204" pitchFamily="34" charset="0"/>
                        </a:rPr>
                        <a:t>Ohrensausen </a:t>
                      </a:r>
                      <a:r>
                        <a:rPr lang="de-DE" sz="1550" kern="1200" dirty="0">
                          <a:solidFill>
                            <a:schemeClr val="tx1"/>
                          </a:solidFill>
                          <a:effectLst/>
                          <a:latin typeface="Arial" panose="020B0604020202020204" pitchFamily="34" charset="0"/>
                          <a:ea typeface="+mn-ea"/>
                          <a:cs typeface="Arial" panose="020B0604020202020204" pitchFamily="34" charset="0"/>
                        </a:rPr>
                        <a:t>und ihm wird </a:t>
                      </a:r>
                      <a:r>
                        <a:rPr lang="de-DE" sz="1550" b="1" kern="1200" dirty="0">
                          <a:solidFill>
                            <a:schemeClr val="tx1"/>
                          </a:solidFill>
                          <a:effectLst/>
                          <a:latin typeface="Arial" panose="020B0604020202020204" pitchFamily="34" charset="0"/>
                          <a:ea typeface="+mn-ea"/>
                          <a:cs typeface="Arial" panose="020B0604020202020204" pitchFamily="34" charset="0"/>
                        </a:rPr>
                        <a:t>ganz schwindelig </a:t>
                      </a:r>
                      <a:r>
                        <a:rPr lang="de-DE" sz="1550" kern="1200" dirty="0">
                          <a:solidFill>
                            <a:schemeClr val="tx1"/>
                          </a:solidFill>
                          <a:effectLst/>
                          <a:latin typeface="Arial" panose="020B0604020202020204" pitchFamily="34" charset="0"/>
                          <a:ea typeface="+mn-ea"/>
                          <a:cs typeface="Arial" panose="020B0604020202020204" pitchFamily="34" charset="0"/>
                        </a:rPr>
                        <a:t>– da muss sich Helmut erst einmal vom Barhocker in einen Stuhl setzen. Ob er sich überanstrengt hatte, denkt er, und fühlt seine </a:t>
                      </a:r>
                      <a:r>
                        <a:rPr lang="de-DE" sz="1550" b="1" kern="1200" dirty="0">
                          <a:solidFill>
                            <a:schemeClr val="tx1"/>
                          </a:solidFill>
                          <a:effectLst/>
                          <a:latin typeface="Arial" panose="020B0604020202020204" pitchFamily="34" charset="0"/>
                          <a:ea typeface="+mn-ea"/>
                          <a:cs typeface="Arial" panose="020B0604020202020204" pitchFamily="34" charset="0"/>
                        </a:rPr>
                        <a:t>roten, heißen Wangen und Ohren</a:t>
                      </a:r>
                      <a:r>
                        <a:rPr lang="de-DE" sz="1550" kern="1200" dirty="0">
                          <a:solidFill>
                            <a:schemeClr val="tx1"/>
                          </a:solidFill>
                          <a:effectLst/>
                          <a:latin typeface="Arial" panose="020B0604020202020204" pitchFamily="34" charset="0"/>
                          <a:ea typeface="+mn-ea"/>
                          <a:cs typeface="Arial" panose="020B0604020202020204" pitchFamily="34" charset="0"/>
                        </a:rPr>
                        <a:t>. Etwas später geht er nach Hause. Seine Frau besteht darauf, dass er zum Arzt geht.</a:t>
                      </a:r>
                      <a:endParaRPr lang="de-DE" sz="1550" b="0" dirty="0">
                        <a:effectLst/>
                        <a:latin typeface="Arial" panose="020B0604020202020204" pitchFamily="34" charset="0"/>
                        <a:ea typeface="Calibri" panose="020F0502020204030204" pitchFamily="34" charset="0"/>
                        <a:cs typeface="Arial" panose="020B0604020202020204" pitchFamily="34" charset="0"/>
                      </a:endParaRPr>
                    </a:p>
                  </a:txBody>
                  <a:tcPr marL="62410" marR="62410" marT="0" marB="0"/>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252122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withEffect">
                                  <p:stCondLst>
                                    <p:cond delay="0"/>
                                  </p:stCondLst>
                                  <p:childTnLst>
                                    <p:set>
                                      <p:cBhvr>
                                        <p:cTn id="6" dur="1" fill="hold">
                                          <p:stCondLst>
                                            <p:cond delay="0"/>
                                          </p:stCondLst>
                                        </p:cTn>
                                        <p:tgtEl>
                                          <p:spTgt spid="23"/>
                                        </p:tgtEl>
                                        <p:attrNameLst>
                                          <p:attrName>style.visibility</p:attrName>
                                        </p:attrNameLst>
                                      </p:cBhvr>
                                      <p:to>
                                        <p:strVal val="visible"/>
                                      </p:to>
                                    </p:set>
                                    <p:anim calcmode="lin" valueType="num">
                                      <p:cBhvr>
                                        <p:cTn id="7" dur="500" fill="hold"/>
                                        <p:tgtEl>
                                          <p:spTgt spid="23"/>
                                        </p:tgtEl>
                                        <p:attrNameLst>
                                          <p:attrName>ppt_w</p:attrName>
                                        </p:attrNameLst>
                                      </p:cBhvr>
                                      <p:tavLst>
                                        <p:tav tm="0">
                                          <p:val>
                                            <p:fltVal val="0"/>
                                          </p:val>
                                        </p:tav>
                                        <p:tav tm="100000">
                                          <p:val>
                                            <p:strVal val="#ppt_w"/>
                                          </p:val>
                                        </p:tav>
                                      </p:tavLst>
                                    </p:anim>
                                    <p:anim calcmode="lin" valueType="num">
                                      <p:cBhvr>
                                        <p:cTn id="8" dur="500" fill="hold"/>
                                        <p:tgtEl>
                                          <p:spTgt spid="23"/>
                                        </p:tgtEl>
                                        <p:attrNameLst>
                                          <p:attrName>ppt_h</p:attrName>
                                        </p:attrNameLst>
                                      </p:cBhvr>
                                      <p:tavLst>
                                        <p:tav tm="0">
                                          <p:val>
                                            <p:fltVal val="0"/>
                                          </p:val>
                                        </p:tav>
                                        <p:tav tm="100000">
                                          <p:val>
                                            <p:strVal val="#ppt_h"/>
                                          </p:val>
                                        </p:tav>
                                      </p:tavLst>
                                    </p:anim>
                                    <p:animEffect transition="in" filter="fade">
                                      <p:cBhvr>
                                        <p:cTn id="9" dur="500"/>
                                        <p:tgtEl>
                                          <p:spTgt spid="23"/>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22"/>
                                        </p:tgtEl>
                                        <p:attrNameLst>
                                          <p:attrName>style.visibility</p:attrName>
                                        </p:attrNameLst>
                                      </p:cBhvr>
                                      <p:to>
                                        <p:strVal val="visible"/>
                                      </p:to>
                                    </p:set>
                                    <p:anim calcmode="lin" valueType="num">
                                      <p:cBhvr>
                                        <p:cTn id="12" dur="500" fill="hold"/>
                                        <p:tgtEl>
                                          <p:spTgt spid="22"/>
                                        </p:tgtEl>
                                        <p:attrNameLst>
                                          <p:attrName>ppt_w</p:attrName>
                                        </p:attrNameLst>
                                      </p:cBhvr>
                                      <p:tavLst>
                                        <p:tav tm="0">
                                          <p:val>
                                            <p:fltVal val="0"/>
                                          </p:val>
                                        </p:tav>
                                        <p:tav tm="100000">
                                          <p:val>
                                            <p:strVal val="#ppt_w"/>
                                          </p:val>
                                        </p:tav>
                                      </p:tavLst>
                                    </p:anim>
                                    <p:anim calcmode="lin" valueType="num">
                                      <p:cBhvr>
                                        <p:cTn id="13" dur="500" fill="hold"/>
                                        <p:tgtEl>
                                          <p:spTgt spid="22"/>
                                        </p:tgtEl>
                                        <p:attrNameLst>
                                          <p:attrName>ppt_h</p:attrName>
                                        </p:attrNameLst>
                                      </p:cBhvr>
                                      <p:tavLst>
                                        <p:tav tm="0">
                                          <p:val>
                                            <p:fltVal val="0"/>
                                          </p:val>
                                        </p:tav>
                                        <p:tav tm="100000">
                                          <p:val>
                                            <p:strVal val="#ppt_h"/>
                                          </p:val>
                                        </p:tav>
                                      </p:tavLst>
                                    </p:anim>
                                    <p:animEffect transition="in" filter="fade">
                                      <p:cBhvr>
                                        <p:cTn id="14" dur="500"/>
                                        <p:tgtEl>
                                          <p:spTgt spid="22"/>
                                        </p:tgtEl>
                                      </p:cBhvr>
                                    </p:animEffect>
                                  </p:childTnLst>
                                </p:cTn>
                              </p:par>
                              <p:par>
                                <p:cTn id="15" presetID="53" presetClass="entr" presetSubtype="16" fill="hold" grpId="0" nodeType="withEffect">
                                  <p:stCondLst>
                                    <p:cond delay="1000"/>
                                  </p:stCondLst>
                                  <p:childTnLst>
                                    <p:set>
                                      <p:cBhvr>
                                        <p:cTn id="16" dur="1" fill="hold">
                                          <p:stCondLst>
                                            <p:cond delay="0"/>
                                          </p:stCondLst>
                                        </p:cTn>
                                        <p:tgtEl>
                                          <p:spTgt spid="21"/>
                                        </p:tgtEl>
                                        <p:attrNameLst>
                                          <p:attrName>style.visibility</p:attrName>
                                        </p:attrNameLst>
                                      </p:cBhvr>
                                      <p:to>
                                        <p:strVal val="visible"/>
                                      </p:to>
                                    </p:set>
                                    <p:anim calcmode="lin" valueType="num">
                                      <p:cBhvr>
                                        <p:cTn id="17" dur="500" fill="hold"/>
                                        <p:tgtEl>
                                          <p:spTgt spid="21"/>
                                        </p:tgtEl>
                                        <p:attrNameLst>
                                          <p:attrName>ppt_w</p:attrName>
                                        </p:attrNameLst>
                                      </p:cBhvr>
                                      <p:tavLst>
                                        <p:tav tm="0">
                                          <p:val>
                                            <p:fltVal val="0"/>
                                          </p:val>
                                        </p:tav>
                                        <p:tav tm="100000">
                                          <p:val>
                                            <p:strVal val="#ppt_w"/>
                                          </p:val>
                                        </p:tav>
                                      </p:tavLst>
                                    </p:anim>
                                    <p:anim calcmode="lin" valueType="num">
                                      <p:cBhvr>
                                        <p:cTn id="18" dur="500" fill="hold"/>
                                        <p:tgtEl>
                                          <p:spTgt spid="21"/>
                                        </p:tgtEl>
                                        <p:attrNameLst>
                                          <p:attrName>ppt_h</p:attrName>
                                        </p:attrNameLst>
                                      </p:cBhvr>
                                      <p:tavLst>
                                        <p:tav tm="0">
                                          <p:val>
                                            <p:fltVal val="0"/>
                                          </p:val>
                                        </p:tav>
                                        <p:tav tm="100000">
                                          <p:val>
                                            <p:strVal val="#ppt_h"/>
                                          </p:val>
                                        </p:tav>
                                      </p:tavLst>
                                    </p:anim>
                                    <p:animEffect transition="in" filter="fade">
                                      <p:cBhvr>
                                        <p:cTn id="19" dur="500"/>
                                        <p:tgtEl>
                                          <p:spTgt spid="21"/>
                                        </p:tgtEl>
                                      </p:cBhvr>
                                    </p:animEffect>
                                  </p:childTnLst>
                                </p:cTn>
                              </p:par>
                              <p:par>
                                <p:cTn id="20" presetID="53" presetClass="entr" presetSubtype="16" fill="hold" grpId="0" nodeType="withEffect">
                                  <p:stCondLst>
                                    <p:cond delay="1000"/>
                                  </p:stCondLst>
                                  <p:childTnLst>
                                    <p:set>
                                      <p:cBhvr>
                                        <p:cTn id="21" dur="1" fill="hold">
                                          <p:stCondLst>
                                            <p:cond delay="0"/>
                                          </p:stCondLst>
                                        </p:cTn>
                                        <p:tgtEl>
                                          <p:spTgt spid="20"/>
                                        </p:tgtEl>
                                        <p:attrNameLst>
                                          <p:attrName>style.visibility</p:attrName>
                                        </p:attrNameLst>
                                      </p:cBhvr>
                                      <p:to>
                                        <p:strVal val="visible"/>
                                      </p:to>
                                    </p:set>
                                    <p:anim calcmode="lin" valueType="num">
                                      <p:cBhvr>
                                        <p:cTn id="22" dur="500" fill="hold"/>
                                        <p:tgtEl>
                                          <p:spTgt spid="20"/>
                                        </p:tgtEl>
                                        <p:attrNameLst>
                                          <p:attrName>ppt_w</p:attrName>
                                        </p:attrNameLst>
                                      </p:cBhvr>
                                      <p:tavLst>
                                        <p:tav tm="0">
                                          <p:val>
                                            <p:fltVal val="0"/>
                                          </p:val>
                                        </p:tav>
                                        <p:tav tm="100000">
                                          <p:val>
                                            <p:strVal val="#ppt_w"/>
                                          </p:val>
                                        </p:tav>
                                      </p:tavLst>
                                    </p:anim>
                                    <p:anim calcmode="lin" valueType="num">
                                      <p:cBhvr>
                                        <p:cTn id="23" dur="500" fill="hold"/>
                                        <p:tgtEl>
                                          <p:spTgt spid="20"/>
                                        </p:tgtEl>
                                        <p:attrNameLst>
                                          <p:attrName>ppt_h</p:attrName>
                                        </p:attrNameLst>
                                      </p:cBhvr>
                                      <p:tavLst>
                                        <p:tav tm="0">
                                          <p:val>
                                            <p:fltVal val="0"/>
                                          </p:val>
                                        </p:tav>
                                        <p:tav tm="100000">
                                          <p:val>
                                            <p:strVal val="#ppt_h"/>
                                          </p:val>
                                        </p:tav>
                                      </p:tavLst>
                                    </p:anim>
                                    <p:animEffect transition="in" filter="fade">
                                      <p:cBhvr>
                                        <p:cTn id="24" dur="500"/>
                                        <p:tgtEl>
                                          <p:spTgt spid="20"/>
                                        </p:tgtEl>
                                      </p:cBhvr>
                                    </p:animEffect>
                                  </p:childTnLst>
                                </p:cTn>
                              </p:par>
                              <p:par>
                                <p:cTn id="25" presetID="53" presetClass="entr" presetSubtype="16" fill="hold" grpId="0" nodeType="withEffect">
                                  <p:stCondLst>
                                    <p:cond delay="1000"/>
                                  </p:stCondLst>
                                  <p:childTnLst>
                                    <p:set>
                                      <p:cBhvr>
                                        <p:cTn id="26" dur="1" fill="hold">
                                          <p:stCondLst>
                                            <p:cond delay="0"/>
                                          </p:stCondLst>
                                        </p:cTn>
                                        <p:tgtEl>
                                          <p:spTgt spid="16"/>
                                        </p:tgtEl>
                                        <p:attrNameLst>
                                          <p:attrName>style.visibility</p:attrName>
                                        </p:attrNameLst>
                                      </p:cBhvr>
                                      <p:to>
                                        <p:strVal val="visible"/>
                                      </p:to>
                                    </p:set>
                                    <p:anim calcmode="lin" valueType="num">
                                      <p:cBhvr>
                                        <p:cTn id="27" dur="500" fill="hold"/>
                                        <p:tgtEl>
                                          <p:spTgt spid="16"/>
                                        </p:tgtEl>
                                        <p:attrNameLst>
                                          <p:attrName>ppt_w</p:attrName>
                                        </p:attrNameLst>
                                      </p:cBhvr>
                                      <p:tavLst>
                                        <p:tav tm="0">
                                          <p:val>
                                            <p:fltVal val="0"/>
                                          </p:val>
                                        </p:tav>
                                        <p:tav tm="100000">
                                          <p:val>
                                            <p:strVal val="#ppt_w"/>
                                          </p:val>
                                        </p:tav>
                                      </p:tavLst>
                                    </p:anim>
                                    <p:anim calcmode="lin" valueType="num">
                                      <p:cBhvr>
                                        <p:cTn id="28" dur="500" fill="hold"/>
                                        <p:tgtEl>
                                          <p:spTgt spid="16"/>
                                        </p:tgtEl>
                                        <p:attrNameLst>
                                          <p:attrName>ppt_h</p:attrName>
                                        </p:attrNameLst>
                                      </p:cBhvr>
                                      <p:tavLst>
                                        <p:tav tm="0">
                                          <p:val>
                                            <p:fltVal val="0"/>
                                          </p:val>
                                        </p:tav>
                                        <p:tav tm="100000">
                                          <p:val>
                                            <p:strVal val="#ppt_h"/>
                                          </p:val>
                                        </p:tav>
                                      </p:tavLst>
                                    </p:anim>
                                    <p:animEffect transition="in" filter="fade">
                                      <p:cBhvr>
                                        <p:cTn id="29" dur="500"/>
                                        <p:tgtEl>
                                          <p:spTgt spid="16"/>
                                        </p:tgtEl>
                                      </p:cBhvr>
                                    </p:animEffect>
                                  </p:childTnLst>
                                </p:cTn>
                              </p:par>
                              <p:par>
                                <p:cTn id="30" presetID="53" presetClass="entr" presetSubtype="16" fill="hold" grpId="0" nodeType="withEffect">
                                  <p:stCondLst>
                                    <p:cond delay="1000"/>
                                  </p:stCondLst>
                                  <p:childTnLst>
                                    <p:set>
                                      <p:cBhvr>
                                        <p:cTn id="31" dur="1" fill="hold">
                                          <p:stCondLst>
                                            <p:cond delay="0"/>
                                          </p:stCondLst>
                                        </p:cTn>
                                        <p:tgtEl>
                                          <p:spTgt spid="14"/>
                                        </p:tgtEl>
                                        <p:attrNameLst>
                                          <p:attrName>style.visibility</p:attrName>
                                        </p:attrNameLst>
                                      </p:cBhvr>
                                      <p:to>
                                        <p:strVal val="visible"/>
                                      </p:to>
                                    </p:set>
                                    <p:anim calcmode="lin" valueType="num">
                                      <p:cBhvr>
                                        <p:cTn id="32" dur="500" fill="hold"/>
                                        <p:tgtEl>
                                          <p:spTgt spid="14"/>
                                        </p:tgtEl>
                                        <p:attrNameLst>
                                          <p:attrName>ppt_w</p:attrName>
                                        </p:attrNameLst>
                                      </p:cBhvr>
                                      <p:tavLst>
                                        <p:tav tm="0">
                                          <p:val>
                                            <p:fltVal val="0"/>
                                          </p:val>
                                        </p:tav>
                                        <p:tav tm="100000">
                                          <p:val>
                                            <p:strVal val="#ppt_w"/>
                                          </p:val>
                                        </p:tav>
                                      </p:tavLst>
                                    </p:anim>
                                    <p:anim calcmode="lin" valueType="num">
                                      <p:cBhvr>
                                        <p:cTn id="33" dur="500" fill="hold"/>
                                        <p:tgtEl>
                                          <p:spTgt spid="14"/>
                                        </p:tgtEl>
                                        <p:attrNameLst>
                                          <p:attrName>ppt_h</p:attrName>
                                        </p:attrNameLst>
                                      </p:cBhvr>
                                      <p:tavLst>
                                        <p:tav tm="0">
                                          <p:val>
                                            <p:fltVal val="0"/>
                                          </p:val>
                                        </p:tav>
                                        <p:tav tm="100000">
                                          <p:val>
                                            <p:strVal val="#ppt_h"/>
                                          </p:val>
                                        </p:tav>
                                      </p:tavLst>
                                    </p:anim>
                                    <p:animEffect transition="in" filter="fade">
                                      <p:cBhvr>
                                        <p:cTn id="34" dur="500"/>
                                        <p:tgtEl>
                                          <p:spTgt spid="14"/>
                                        </p:tgtEl>
                                      </p:cBhvr>
                                    </p:animEffect>
                                  </p:childTnLst>
                                </p:cTn>
                              </p:par>
                              <p:par>
                                <p:cTn id="35" presetID="53" presetClass="entr" presetSubtype="16" fill="hold" grpId="0" nodeType="withEffect">
                                  <p:stCondLst>
                                    <p:cond delay="1000"/>
                                  </p:stCondLst>
                                  <p:childTnLst>
                                    <p:set>
                                      <p:cBhvr>
                                        <p:cTn id="36" dur="1" fill="hold">
                                          <p:stCondLst>
                                            <p:cond delay="0"/>
                                          </p:stCondLst>
                                        </p:cTn>
                                        <p:tgtEl>
                                          <p:spTgt spid="12"/>
                                        </p:tgtEl>
                                        <p:attrNameLst>
                                          <p:attrName>style.visibility</p:attrName>
                                        </p:attrNameLst>
                                      </p:cBhvr>
                                      <p:to>
                                        <p:strVal val="visible"/>
                                      </p:to>
                                    </p:set>
                                    <p:anim calcmode="lin" valueType="num">
                                      <p:cBhvr>
                                        <p:cTn id="37" dur="500" fill="hold"/>
                                        <p:tgtEl>
                                          <p:spTgt spid="12"/>
                                        </p:tgtEl>
                                        <p:attrNameLst>
                                          <p:attrName>ppt_w</p:attrName>
                                        </p:attrNameLst>
                                      </p:cBhvr>
                                      <p:tavLst>
                                        <p:tav tm="0">
                                          <p:val>
                                            <p:fltVal val="0"/>
                                          </p:val>
                                        </p:tav>
                                        <p:tav tm="100000">
                                          <p:val>
                                            <p:strVal val="#ppt_w"/>
                                          </p:val>
                                        </p:tav>
                                      </p:tavLst>
                                    </p:anim>
                                    <p:anim calcmode="lin" valueType="num">
                                      <p:cBhvr>
                                        <p:cTn id="38" dur="500" fill="hold"/>
                                        <p:tgtEl>
                                          <p:spTgt spid="12"/>
                                        </p:tgtEl>
                                        <p:attrNameLst>
                                          <p:attrName>ppt_h</p:attrName>
                                        </p:attrNameLst>
                                      </p:cBhvr>
                                      <p:tavLst>
                                        <p:tav tm="0">
                                          <p:val>
                                            <p:fltVal val="0"/>
                                          </p:val>
                                        </p:tav>
                                        <p:tav tm="100000">
                                          <p:val>
                                            <p:strVal val="#ppt_h"/>
                                          </p:val>
                                        </p:tav>
                                      </p:tavLst>
                                    </p:anim>
                                    <p:animEffect transition="in" filter="fade">
                                      <p:cBhvr>
                                        <p:cTn id="39" dur="500"/>
                                        <p:tgtEl>
                                          <p:spTgt spid="12"/>
                                        </p:tgtEl>
                                      </p:cBhvr>
                                    </p:animEffect>
                                  </p:childTnLst>
                                </p:cTn>
                              </p:par>
                              <p:par>
                                <p:cTn id="40" presetID="53" presetClass="entr" presetSubtype="16" fill="hold" grpId="0" nodeType="withEffect">
                                  <p:stCondLst>
                                    <p:cond delay="1000"/>
                                  </p:stCondLst>
                                  <p:childTnLst>
                                    <p:set>
                                      <p:cBhvr>
                                        <p:cTn id="41" dur="1" fill="hold">
                                          <p:stCondLst>
                                            <p:cond delay="0"/>
                                          </p:stCondLst>
                                        </p:cTn>
                                        <p:tgtEl>
                                          <p:spTgt spid="9"/>
                                        </p:tgtEl>
                                        <p:attrNameLst>
                                          <p:attrName>style.visibility</p:attrName>
                                        </p:attrNameLst>
                                      </p:cBhvr>
                                      <p:to>
                                        <p:strVal val="visible"/>
                                      </p:to>
                                    </p:set>
                                    <p:anim calcmode="lin" valueType="num">
                                      <p:cBhvr>
                                        <p:cTn id="42" dur="500" fill="hold"/>
                                        <p:tgtEl>
                                          <p:spTgt spid="9"/>
                                        </p:tgtEl>
                                        <p:attrNameLst>
                                          <p:attrName>ppt_w</p:attrName>
                                        </p:attrNameLst>
                                      </p:cBhvr>
                                      <p:tavLst>
                                        <p:tav tm="0">
                                          <p:val>
                                            <p:fltVal val="0"/>
                                          </p:val>
                                        </p:tav>
                                        <p:tav tm="100000">
                                          <p:val>
                                            <p:strVal val="#ppt_w"/>
                                          </p:val>
                                        </p:tav>
                                      </p:tavLst>
                                    </p:anim>
                                    <p:anim calcmode="lin" valueType="num">
                                      <p:cBhvr>
                                        <p:cTn id="43" dur="500" fill="hold"/>
                                        <p:tgtEl>
                                          <p:spTgt spid="9"/>
                                        </p:tgtEl>
                                        <p:attrNameLst>
                                          <p:attrName>ppt_h</p:attrName>
                                        </p:attrNameLst>
                                      </p:cBhvr>
                                      <p:tavLst>
                                        <p:tav tm="0">
                                          <p:val>
                                            <p:fltVal val="0"/>
                                          </p:val>
                                        </p:tav>
                                        <p:tav tm="100000">
                                          <p:val>
                                            <p:strVal val="#ppt_h"/>
                                          </p:val>
                                        </p:tav>
                                      </p:tavLst>
                                    </p:anim>
                                    <p:animEffect transition="in" filter="fade">
                                      <p:cBhvr>
                                        <p:cTn id="44" dur="500"/>
                                        <p:tgtEl>
                                          <p:spTgt spid="9"/>
                                        </p:tgtEl>
                                      </p:cBhvr>
                                    </p:animEffect>
                                  </p:childTnLst>
                                </p:cTn>
                              </p:par>
                              <p:par>
                                <p:cTn id="45" presetID="53" presetClass="entr" presetSubtype="16" fill="hold" grpId="0" nodeType="withEffect">
                                  <p:stCondLst>
                                    <p:cond delay="1000"/>
                                  </p:stCondLst>
                                  <p:childTnLst>
                                    <p:set>
                                      <p:cBhvr>
                                        <p:cTn id="46" dur="1" fill="hold">
                                          <p:stCondLst>
                                            <p:cond delay="0"/>
                                          </p:stCondLst>
                                        </p:cTn>
                                        <p:tgtEl>
                                          <p:spTgt spid="7"/>
                                        </p:tgtEl>
                                        <p:attrNameLst>
                                          <p:attrName>style.visibility</p:attrName>
                                        </p:attrNameLst>
                                      </p:cBhvr>
                                      <p:to>
                                        <p:strVal val="visible"/>
                                      </p:to>
                                    </p:set>
                                    <p:anim calcmode="lin" valueType="num">
                                      <p:cBhvr>
                                        <p:cTn id="47" dur="500" fill="hold"/>
                                        <p:tgtEl>
                                          <p:spTgt spid="7"/>
                                        </p:tgtEl>
                                        <p:attrNameLst>
                                          <p:attrName>ppt_w</p:attrName>
                                        </p:attrNameLst>
                                      </p:cBhvr>
                                      <p:tavLst>
                                        <p:tav tm="0">
                                          <p:val>
                                            <p:fltVal val="0"/>
                                          </p:val>
                                        </p:tav>
                                        <p:tav tm="100000">
                                          <p:val>
                                            <p:strVal val="#ppt_w"/>
                                          </p:val>
                                        </p:tav>
                                      </p:tavLst>
                                    </p:anim>
                                    <p:anim calcmode="lin" valueType="num">
                                      <p:cBhvr>
                                        <p:cTn id="48" dur="500" fill="hold"/>
                                        <p:tgtEl>
                                          <p:spTgt spid="7"/>
                                        </p:tgtEl>
                                        <p:attrNameLst>
                                          <p:attrName>ppt_h</p:attrName>
                                        </p:attrNameLst>
                                      </p:cBhvr>
                                      <p:tavLst>
                                        <p:tav tm="0">
                                          <p:val>
                                            <p:fltVal val="0"/>
                                          </p:val>
                                        </p:tav>
                                        <p:tav tm="100000">
                                          <p:val>
                                            <p:strVal val="#ppt_h"/>
                                          </p:val>
                                        </p:tav>
                                      </p:tavLst>
                                    </p:anim>
                                    <p:animEffect transition="in" filter="fade">
                                      <p:cBhvr>
                                        <p:cTn id="49" dur="500"/>
                                        <p:tgtEl>
                                          <p:spTgt spid="7"/>
                                        </p:tgtEl>
                                      </p:cBhvr>
                                    </p:animEffect>
                                  </p:childTnLst>
                                </p:cTn>
                              </p:par>
                              <p:par>
                                <p:cTn id="50" presetID="53" presetClass="entr" presetSubtype="16" fill="hold" grpId="0" nodeType="withEffect">
                                  <p:stCondLst>
                                    <p:cond delay="1000"/>
                                  </p:stCondLst>
                                  <p:childTnLst>
                                    <p:set>
                                      <p:cBhvr>
                                        <p:cTn id="51" dur="1" fill="hold">
                                          <p:stCondLst>
                                            <p:cond delay="0"/>
                                          </p:stCondLst>
                                        </p:cTn>
                                        <p:tgtEl>
                                          <p:spTgt spid="6"/>
                                        </p:tgtEl>
                                        <p:attrNameLst>
                                          <p:attrName>style.visibility</p:attrName>
                                        </p:attrNameLst>
                                      </p:cBhvr>
                                      <p:to>
                                        <p:strVal val="visible"/>
                                      </p:to>
                                    </p:set>
                                    <p:anim calcmode="lin" valueType="num">
                                      <p:cBhvr>
                                        <p:cTn id="52" dur="500" fill="hold"/>
                                        <p:tgtEl>
                                          <p:spTgt spid="6"/>
                                        </p:tgtEl>
                                        <p:attrNameLst>
                                          <p:attrName>ppt_w</p:attrName>
                                        </p:attrNameLst>
                                      </p:cBhvr>
                                      <p:tavLst>
                                        <p:tav tm="0">
                                          <p:val>
                                            <p:fltVal val="0"/>
                                          </p:val>
                                        </p:tav>
                                        <p:tav tm="100000">
                                          <p:val>
                                            <p:strVal val="#ppt_w"/>
                                          </p:val>
                                        </p:tav>
                                      </p:tavLst>
                                    </p:anim>
                                    <p:anim calcmode="lin" valueType="num">
                                      <p:cBhvr>
                                        <p:cTn id="53" dur="500" fill="hold"/>
                                        <p:tgtEl>
                                          <p:spTgt spid="6"/>
                                        </p:tgtEl>
                                        <p:attrNameLst>
                                          <p:attrName>ppt_h</p:attrName>
                                        </p:attrNameLst>
                                      </p:cBhvr>
                                      <p:tavLst>
                                        <p:tav tm="0">
                                          <p:val>
                                            <p:fltVal val="0"/>
                                          </p:val>
                                        </p:tav>
                                        <p:tav tm="100000">
                                          <p:val>
                                            <p:strVal val="#ppt_h"/>
                                          </p:val>
                                        </p:tav>
                                      </p:tavLst>
                                    </p:anim>
                                    <p:animEffect transition="in" filter="fade">
                                      <p:cBhvr>
                                        <p:cTn id="54" dur="500"/>
                                        <p:tgtEl>
                                          <p:spTgt spid="6"/>
                                        </p:tgtEl>
                                      </p:cBhvr>
                                    </p:animEffect>
                                  </p:childTnLst>
                                </p:cTn>
                              </p:par>
                              <p:par>
                                <p:cTn id="55" presetID="53" presetClass="entr" presetSubtype="16" fill="hold" grpId="0" nodeType="withEffect">
                                  <p:stCondLst>
                                    <p:cond delay="1000"/>
                                  </p:stCondLst>
                                  <p:childTnLst>
                                    <p:set>
                                      <p:cBhvr>
                                        <p:cTn id="56" dur="1" fill="hold">
                                          <p:stCondLst>
                                            <p:cond delay="0"/>
                                          </p:stCondLst>
                                        </p:cTn>
                                        <p:tgtEl>
                                          <p:spTgt spid="8"/>
                                        </p:tgtEl>
                                        <p:attrNameLst>
                                          <p:attrName>style.visibility</p:attrName>
                                        </p:attrNameLst>
                                      </p:cBhvr>
                                      <p:to>
                                        <p:strVal val="visible"/>
                                      </p:to>
                                    </p:set>
                                    <p:anim calcmode="lin" valueType="num">
                                      <p:cBhvr>
                                        <p:cTn id="57" dur="500" fill="hold"/>
                                        <p:tgtEl>
                                          <p:spTgt spid="8"/>
                                        </p:tgtEl>
                                        <p:attrNameLst>
                                          <p:attrName>ppt_w</p:attrName>
                                        </p:attrNameLst>
                                      </p:cBhvr>
                                      <p:tavLst>
                                        <p:tav tm="0">
                                          <p:val>
                                            <p:fltVal val="0"/>
                                          </p:val>
                                        </p:tav>
                                        <p:tav tm="100000">
                                          <p:val>
                                            <p:strVal val="#ppt_w"/>
                                          </p:val>
                                        </p:tav>
                                      </p:tavLst>
                                    </p:anim>
                                    <p:anim calcmode="lin" valueType="num">
                                      <p:cBhvr>
                                        <p:cTn id="58" dur="500" fill="hold"/>
                                        <p:tgtEl>
                                          <p:spTgt spid="8"/>
                                        </p:tgtEl>
                                        <p:attrNameLst>
                                          <p:attrName>ppt_h</p:attrName>
                                        </p:attrNameLst>
                                      </p:cBhvr>
                                      <p:tavLst>
                                        <p:tav tm="0">
                                          <p:val>
                                            <p:fltVal val="0"/>
                                          </p:val>
                                        </p:tav>
                                        <p:tav tm="100000">
                                          <p:val>
                                            <p:strVal val="#ppt_h"/>
                                          </p:val>
                                        </p:tav>
                                      </p:tavLst>
                                    </p:anim>
                                    <p:animEffect transition="in" filter="fade">
                                      <p:cBhvr>
                                        <p:cTn id="59" dur="500"/>
                                        <p:tgtEl>
                                          <p:spTgt spid="8"/>
                                        </p:tgtEl>
                                      </p:cBhvr>
                                    </p:animEffect>
                                  </p:childTnLst>
                                </p:cTn>
                              </p:par>
                              <p:par>
                                <p:cTn id="60" presetID="53" presetClass="entr" presetSubtype="16" fill="hold" grpId="0" nodeType="withEffect">
                                  <p:stCondLst>
                                    <p:cond delay="1000"/>
                                  </p:stCondLst>
                                  <p:childTnLst>
                                    <p:set>
                                      <p:cBhvr>
                                        <p:cTn id="61" dur="1" fill="hold">
                                          <p:stCondLst>
                                            <p:cond delay="0"/>
                                          </p:stCondLst>
                                        </p:cTn>
                                        <p:tgtEl>
                                          <p:spTgt spid="10"/>
                                        </p:tgtEl>
                                        <p:attrNameLst>
                                          <p:attrName>style.visibility</p:attrName>
                                        </p:attrNameLst>
                                      </p:cBhvr>
                                      <p:to>
                                        <p:strVal val="visible"/>
                                      </p:to>
                                    </p:set>
                                    <p:anim calcmode="lin" valueType="num">
                                      <p:cBhvr>
                                        <p:cTn id="62" dur="500" fill="hold"/>
                                        <p:tgtEl>
                                          <p:spTgt spid="10"/>
                                        </p:tgtEl>
                                        <p:attrNameLst>
                                          <p:attrName>ppt_w</p:attrName>
                                        </p:attrNameLst>
                                      </p:cBhvr>
                                      <p:tavLst>
                                        <p:tav tm="0">
                                          <p:val>
                                            <p:fltVal val="0"/>
                                          </p:val>
                                        </p:tav>
                                        <p:tav tm="100000">
                                          <p:val>
                                            <p:strVal val="#ppt_w"/>
                                          </p:val>
                                        </p:tav>
                                      </p:tavLst>
                                    </p:anim>
                                    <p:anim calcmode="lin" valueType="num">
                                      <p:cBhvr>
                                        <p:cTn id="63" dur="500" fill="hold"/>
                                        <p:tgtEl>
                                          <p:spTgt spid="10"/>
                                        </p:tgtEl>
                                        <p:attrNameLst>
                                          <p:attrName>ppt_h</p:attrName>
                                        </p:attrNameLst>
                                      </p:cBhvr>
                                      <p:tavLst>
                                        <p:tav tm="0">
                                          <p:val>
                                            <p:fltVal val="0"/>
                                          </p:val>
                                        </p:tav>
                                        <p:tav tm="100000">
                                          <p:val>
                                            <p:strVal val="#ppt_h"/>
                                          </p:val>
                                        </p:tav>
                                      </p:tavLst>
                                    </p:anim>
                                    <p:animEffect transition="in" filter="fade">
                                      <p:cBhvr>
                                        <p:cTn id="64" dur="500"/>
                                        <p:tgtEl>
                                          <p:spTgt spid="10"/>
                                        </p:tgtEl>
                                      </p:cBhvr>
                                    </p:animEffect>
                                  </p:childTnLst>
                                </p:cTn>
                              </p:par>
                              <p:par>
                                <p:cTn id="65" presetID="53" presetClass="entr" presetSubtype="16" fill="hold" grpId="0" nodeType="withEffect">
                                  <p:stCondLst>
                                    <p:cond delay="1000"/>
                                  </p:stCondLst>
                                  <p:childTnLst>
                                    <p:set>
                                      <p:cBhvr>
                                        <p:cTn id="66" dur="1" fill="hold">
                                          <p:stCondLst>
                                            <p:cond delay="0"/>
                                          </p:stCondLst>
                                        </p:cTn>
                                        <p:tgtEl>
                                          <p:spTgt spid="11"/>
                                        </p:tgtEl>
                                        <p:attrNameLst>
                                          <p:attrName>style.visibility</p:attrName>
                                        </p:attrNameLst>
                                      </p:cBhvr>
                                      <p:to>
                                        <p:strVal val="visible"/>
                                      </p:to>
                                    </p:set>
                                    <p:anim calcmode="lin" valueType="num">
                                      <p:cBhvr>
                                        <p:cTn id="67" dur="500" fill="hold"/>
                                        <p:tgtEl>
                                          <p:spTgt spid="11"/>
                                        </p:tgtEl>
                                        <p:attrNameLst>
                                          <p:attrName>ppt_w</p:attrName>
                                        </p:attrNameLst>
                                      </p:cBhvr>
                                      <p:tavLst>
                                        <p:tav tm="0">
                                          <p:val>
                                            <p:fltVal val="0"/>
                                          </p:val>
                                        </p:tav>
                                        <p:tav tm="100000">
                                          <p:val>
                                            <p:strVal val="#ppt_w"/>
                                          </p:val>
                                        </p:tav>
                                      </p:tavLst>
                                    </p:anim>
                                    <p:anim calcmode="lin" valueType="num">
                                      <p:cBhvr>
                                        <p:cTn id="68" dur="500" fill="hold"/>
                                        <p:tgtEl>
                                          <p:spTgt spid="11"/>
                                        </p:tgtEl>
                                        <p:attrNameLst>
                                          <p:attrName>ppt_h</p:attrName>
                                        </p:attrNameLst>
                                      </p:cBhvr>
                                      <p:tavLst>
                                        <p:tav tm="0">
                                          <p:val>
                                            <p:fltVal val="0"/>
                                          </p:val>
                                        </p:tav>
                                        <p:tav tm="100000">
                                          <p:val>
                                            <p:strVal val="#ppt_h"/>
                                          </p:val>
                                        </p:tav>
                                      </p:tavLst>
                                    </p:anim>
                                    <p:animEffect transition="in" filter="fade">
                                      <p:cBhvr>
                                        <p:cTn id="69" dur="500"/>
                                        <p:tgtEl>
                                          <p:spTgt spid="11"/>
                                        </p:tgtEl>
                                      </p:cBhvr>
                                    </p:animEffect>
                                  </p:childTnLst>
                                </p:cTn>
                              </p:par>
                              <p:par>
                                <p:cTn id="70" presetID="53" presetClass="entr" presetSubtype="16" fill="hold" grpId="0" nodeType="withEffect">
                                  <p:stCondLst>
                                    <p:cond delay="1000"/>
                                  </p:stCondLst>
                                  <p:childTnLst>
                                    <p:set>
                                      <p:cBhvr>
                                        <p:cTn id="71" dur="1" fill="hold">
                                          <p:stCondLst>
                                            <p:cond delay="0"/>
                                          </p:stCondLst>
                                        </p:cTn>
                                        <p:tgtEl>
                                          <p:spTgt spid="13"/>
                                        </p:tgtEl>
                                        <p:attrNameLst>
                                          <p:attrName>style.visibility</p:attrName>
                                        </p:attrNameLst>
                                      </p:cBhvr>
                                      <p:to>
                                        <p:strVal val="visible"/>
                                      </p:to>
                                    </p:set>
                                    <p:anim calcmode="lin" valueType="num">
                                      <p:cBhvr>
                                        <p:cTn id="72" dur="500" fill="hold"/>
                                        <p:tgtEl>
                                          <p:spTgt spid="13"/>
                                        </p:tgtEl>
                                        <p:attrNameLst>
                                          <p:attrName>ppt_w</p:attrName>
                                        </p:attrNameLst>
                                      </p:cBhvr>
                                      <p:tavLst>
                                        <p:tav tm="0">
                                          <p:val>
                                            <p:fltVal val="0"/>
                                          </p:val>
                                        </p:tav>
                                        <p:tav tm="100000">
                                          <p:val>
                                            <p:strVal val="#ppt_w"/>
                                          </p:val>
                                        </p:tav>
                                      </p:tavLst>
                                    </p:anim>
                                    <p:anim calcmode="lin" valueType="num">
                                      <p:cBhvr>
                                        <p:cTn id="73" dur="500" fill="hold"/>
                                        <p:tgtEl>
                                          <p:spTgt spid="13"/>
                                        </p:tgtEl>
                                        <p:attrNameLst>
                                          <p:attrName>ppt_h</p:attrName>
                                        </p:attrNameLst>
                                      </p:cBhvr>
                                      <p:tavLst>
                                        <p:tav tm="0">
                                          <p:val>
                                            <p:fltVal val="0"/>
                                          </p:val>
                                        </p:tav>
                                        <p:tav tm="100000">
                                          <p:val>
                                            <p:strVal val="#ppt_h"/>
                                          </p:val>
                                        </p:tav>
                                      </p:tavLst>
                                    </p:anim>
                                    <p:animEffect transition="in" filter="fade">
                                      <p:cBhvr>
                                        <p:cTn id="74" dur="500"/>
                                        <p:tgtEl>
                                          <p:spTgt spid="13"/>
                                        </p:tgtEl>
                                      </p:cBhvr>
                                    </p:animEffect>
                                  </p:childTnLst>
                                </p:cTn>
                              </p:par>
                              <p:par>
                                <p:cTn id="75" presetID="53" presetClass="entr" presetSubtype="16" fill="hold" grpId="0" nodeType="withEffect">
                                  <p:stCondLst>
                                    <p:cond delay="1000"/>
                                  </p:stCondLst>
                                  <p:childTnLst>
                                    <p:set>
                                      <p:cBhvr>
                                        <p:cTn id="76" dur="1" fill="hold">
                                          <p:stCondLst>
                                            <p:cond delay="0"/>
                                          </p:stCondLst>
                                        </p:cTn>
                                        <p:tgtEl>
                                          <p:spTgt spid="15"/>
                                        </p:tgtEl>
                                        <p:attrNameLst>
                                          <p:attrName>style.visibility</p:attrName>
                                        </p:attrNameLst>
                                      </p:cBhvr>
                                      <p:to>
                                        <p:strVal val="visible"/>
                                      </p:to>
                                    </p:set>
                                    <p:anim calcmode="lin" valueType="num">
                                      <p:cBhvr>
                                        <p:cTn id="77" dur="500" fill="hold"/>
                                        <p:tgtEl>
                                          <p:spTgt spid="15"/>
                                        </p:tgtEl>
                                        <p:attrNameLst>
                                          <p:attrName>ppt_w</p:attrName>
                                        </p:attrNameLst>
                                      </p:cBhvr>
                                      <p:tavLst>
                                        <p:tav tm="0">
                                          <p:val>
                                            <p:fltVal val="0"/>
                                          </p:val>
                                        </p:tav>
                                        <p:tav tm="100000">
                                          <p:val>
                                            <p:strVal val="#ppt_w"/>
                                          </p:val>
                                        </p:tav>
                                      </p:tavLst>
                                    </p:anim>
                                    <p:anim calcmode="lin" valueType="num">
                                      <p:cBhvr>
                                        <p:cTn id="78" dur="500" fill="hold"/>
                                        <p:tgtEl>
                                          <p:spTgt spid="15"/>
                                        </p:tgtEl>
                                        <p:attrNameLst>
                                          <p:attrName>ppt_h</p:attrName>
                                        </p:attrNameLst>
                                      </p:cBhvr>
                                      <p:tavLst>
                                        <p:tav tm="0">
                                          <p:val>
                                            <p:fltVal val="0"/>
                                          </p:val>
                                        </p:tav>
                                        <p:tav tm="100000">
                                          <p:val>
                                            <p:strVal val="#ppt_h"/>
                                          </p:val>
                                        </p:tav>
                                      </p:tavLst>
                                    </p:anim>
                                    <p:animEffect transition="in" filter="fade">
                                      <p:cBhvr>
                                        <p:cTn id="79" dur="500"/>
                                        <p:tgtEl>
                                          <p:spTgt spid="15"/>
                                        </p:tgtEl>
                                      </p:cBhvr>
                                    </p:animEffect>
                                  </p:childTnLst>
                                </p:cTn>
                              </p:par>
                              <p:par>
                                <p:cTn id="80" presetID="53" presetClass="entr" presetSubtype="16" fill="hold" grpId="0" nodeType="withEffect">
                                  <p:stCondLst>
                                    <p:cond delay="1000"/>
                                  </p:stCondLst>
                                  <p:childTnLst>
                                    <p:set>
                                      <p:cBhvr>
                                        <p:cTn id="81" dur="1" fill="hold">
                                          <p:stCondLst>
                                            <p:cond delay="0"/>
                                          </p:stCondLst>
                                        </p:cTn>
                                        <p:tgtEl>
                                          <p:spTgt spid="17"/>
                                        </p:tgtEl>
                                        <p:attrNameLst>
                                          <p:attrName>style.visibility</p:attrName>
                                        </p:attrNameLst>
                                      </p:cBhvr>
                                      <p:to>
                                        <p:strVal val="visible"/>
                                      </p:to>
                                    </p:set>
                                    <p:anim calcmode="lin" valueType="num">
                                      <p:cBhvr>
                                        <p:cTn id="82" dur="500" fill="hold"/>
                                        <p:tgtEl>
                                          <p:spTgt spid="17"/>
                                        </p:tgtEl>
                                        <p:attrNameLst>
                                          <p:attrName>ppt_w</p:attrName>
                                        </p:attrNameLst>
                                      </p:cBhvr>
                                      <p:tavLst>
                                        <p:tav tm="0">
                                          <p:val>
                                            <p:fltVal val="0"/>
                                          </p:val>
                                        </p:tav>
                                        <p:tav tm="100000">
                                          <p:val>
                                            <p:strVal val="#ppt_w"/>
                                          </p:val>
                                        </p:tav>
                                      </p:tavLst>
                                    </p:anim>
                                    <p:anim calcmode="lin" valueType="num">
                                      <p:cBhvr>
                                        <p:cTn id="83" dur="500" fill="hold"/>
                                        <p:tgtEl>
                                          <p:spTgt spid="17"/>
                                        </p:tgtEl>
                                        <p:attrNameLst>
                                          <p:attrName>ppt_h</p:attrName>
                                        </p:attrNameLst>
                                      </p:cBhvr>
                                      <p:tavLst>
                                        <p:tav tm="0">
                                          <p:val>
                                            <p:fltVal val="0"/>
                                          </p:val>
                                        </p:tav>
                                        <p:tav tm="100000">
                                          <p:val>
                                            <p:strVal val="#ppt_h"/>
                                          </p:val>
                                        </p:tav>
                                      </p:tavLst>
                                    </p:anim>
                                    <p:animEffect transition="in" filter="fade">
                                      <p:cBhvr>
                                        <p:cTn id="84" dur="500"/>
                                        <p:tgtEl>
                                          <p:spTgt spid="17"/>
                                        </p:tgtEl>
                                      </p:cBhvr>
                                    </p:animEffect>
                                  </p:childTnLst>
                                </p:cTn>
                              </p:par>
                              <p:par>
                                <p:cTn id="85" presetID="53" presetClass="entr" presetSubtype="16" fill="hold" grpId="0" nodeType="withEffect">
                                  <p:stCondLst>
                                    <p:cond delay="1000"/>
                                  </p:stCondLst>
                                  <p:childTnLst>
                                    <p:set>
                                      <p:cBhvr>
                                        <p:cTn id="86" dur="1" fill="hold">
                                          <p:stCondLst>
                                            <p:cond delay="0"/>
                                          </p:stCondLst>
                                        </p:cTn>
                                        <p:tgtEl>
                                          <p:spTgt spid="18"/>
                                        </p:tgtEl>
                                        <p:attrNameLst>
                                          <p:attrName>style.visibility</p:attrName>
                                        </p:attrNameLst>
                                      </p:cBhvr>
                                      <p:to>
                                        <p:strVal val="visible"/>
                                      </p:to>
                                    </p:set>
                                    <p:anim calcmode="lin" valueType="num">
                                      <p:cBhvr>
                                        <p:cTn id="87" dur="500" fill="hold"/>
                                        <p:tgtEl>
                                          <p:spTgt spid="18"/>
                                        </p:tgtEl>
                                        <p:attrNameLst>
                                          <p:attrName>ppt_w</p:attrName>
                                        </p:attrNameLst>
                                      </p:cBhvr>
                                      <p:tavLst>
                                        <p:tav tm="0">
                                          <p:val>
                                            <p:fltVal val="0"/>
                                          </p:val>
                                        </p:tav>
                                        <p:tav tm="100000">
                                          <p:val>
                                            <p:strVal val="#ppt_w"/>
                                          </p:val>
                                        </p:tav>
                                      </p:tavLst>
                                    </p:anim>
                                    <p:anim calcmode="lin" valueType="num">
                                      <p:cBhvr>
                                        <p:cTn id="88" dur="500" fill="hold"/>
                                        <p:tgtEl>
                                          <p:spTgt spid="18"/>
                                        </p:tgtEl>
                                        <p:attrNameLst>
                                          <p:attrName>ppt_h</p:attrName>
                                        </p:attrNameLst>
                                      </p:cBhvr>
                                      <p:tavLst>
                                        <p:tav tm="0">
                                          <p:val>
                                            <p:fltVal val="0"/>
                                          </p:val>
                                        </p:tav>
                                        <p:tav tm="100000">
                                          <p:val>
                                            <p:strVal val="#ppt_h"/>
                                          </p:val>
                                        </p:tav>
                                      </p:tavLst>
                                    </p:anim>
                                    <p:animEffect transition="in" filter="fade">
                                      <p:cBhvr>
                                        <p:cTn id="89" dur="500"/>
                                        <p:tgtEl>
                                          <p:spTgt spid="18"/>
                                        </p:tgtEl>
                                      </p:cBhvr>
                                    </p:animEffect>
                                  </p:childTnLst>
                                </p:cTn>
                              </p:par>
                              <p:par>
                                <p:cTn id="90" presetID="53" presetClass="entr" presetSubtype="16" fill="hold" grpId="0" nodeType="withEffect">
                                  <p:stCondLst>
                                    <p:cond delay="1000"/>
                                  </p:stCondLst>
                                  <p:childTnLst>
                                    <p:set>
                                      <p:cBhvr>
                                        <p:cTn id="91" dur="1" fill="hold">
                                          <p:stCondLst>
                                            <p:cond delay="0"/>
                                          </p:stCondLst>
                                        </p:cTn>
                                        <p:tgtEl>
                                          <p:spTgt spid="19"/>
                                        </p:tgtEl>
                                        <p:attrNameLst>
                                          <p:attrName>style.visibility</p:attrName>
                                        </p:attrNameLst>
                                      </p:cBhvr>
                                      <p:to>
                                        <p:strVal val="visible"/>
                                      </p:to>
                                    </p:set>
                                    <p:anim calcmode="lin" valueType="num">
                                      <p:cBhvr>
                                        <p:cTn id="92" dur="500" fill="hold"/>
                                        <p:tgtEl>
                                          <p:spTgt spid="19"/>
                                        </p:tgtEl>
                                        <p:attrNameLst>
                                          <p:attrName>ppt_w</p:attrName>
                                        </p:attrNameLst>
                                      </p:cBhvr>
                                      <p:tavLst>
                                        <p:tav tm="0">
                                          <p:val>
                                            <p:fltVal val="0"/>
                                          </p:val>
                                        </p:tav>
                                        <p:tav tm="100000">
                                          <p:val>
                                            <p:strVal val="#ppt_w"/>
                                          </p:val>
                                        </p:tav>
                                      </p:tavLst>
                                    </p:anim>
                                    <p:anim calcmode="lin" valueType="num">
                                      <p:cBhvr>
                                        <p:cTn id="93" dur="500" fill="hold"/>
                                        <p:tgtEl>
                                          <p:spTgt spid="19"/>
                                        </p:tgtEl>
                                        <p:attrNameLst>
                                          <p:attrName>ppt_h</p:attrName>
                                        </p:attrNameLst>
                                      </p:cBhvr>
                                      <p:tavLst>
                                        <p:tav tm="0">
                                          <p:val>
                                            <p:fltVal val="0"/>
                                          </p:val>
                                        </p:tav>
                                        <p:tav tm="100000">
                                          <p:val>
                                            <p:strVal val="#ppt_h"/>
                                          </p:val>
                                        </p:tav>
                                      </p:tavLst>
                                    </p:anim>
                                    <p:animEffect transition="in" filter="fade">
                                      <p:cBhvr>
                                        <p:cTn id="94" dur="500"/>
                                        <p:tgtEl>
                                          <p:spTgt spid="19"/>
                                        </p:tgtEl>
                                      </p:cBhvr>
                                    </p:animEffect>
                                  </p:childTnLst>
                                </p:cTn>
                              </p:par>
                              <p:par>
                                <p:cTn id="95" presetID="53" presetClass="entr" presetSubtype="16" fill="hold" grpId="0" nodeType="withEffect">
                                  <p:stCondLst>
                                    <p:cond delay="1000"/>
                                  </p:stCondLst>
                                  <p:childTnLst>
                                    <p:set>
                                      <p:cBhvr>
                                        <p:cTn id="96" dur="1" fill="hold">
                                          <p:stCondLst>
                                            <p:cond delay="0"/>
                                          </p:stCondLst>
                                        </p:cTn>
                                        <p:tgtEl>
                                          <p:spTgt spid="24"/>
                                        </p:tgtEl>
                                        <p:attrNameLst>
                                          <p:attrName>style.visibility</p:attrName>
                                        </p:attrNameLst>
                                      </p:cBhvr>
                                      <p:to>
                                        <p:strVal val="visible"/>
                                      </p:to>
                                    </p:set>
                                    <p:anim calcmode="lin" valueType="num">
                                      <p:cBhvr>
                                        <p:cTn id="97" dur="500" fill="hold"/>
                                        <p:tgtEl>
                                          <p:spTgt spid="24"/>
                                        </p:tgtEl>
                                        <p:attrNameLst>
                                          <p:attrName>ppt_w</p:attrName>
                                        </p:attrNameLst>
                                      </p:cBhvr>
                                      <p:tavLst>
                                        <p:tav tm="0">
                                          <p:val>
                                            <p:fltVal val="0"/>
                                          </p:val>
                                        </p:tav>
                                        <p:tav tm="100000">
                                          <p:val>
                                            <p:strVal val="#ppt_w"/>
                                          </p:val>
                                        </p:tav>
                                      </p:tavLst>
                                    </p:anim>
                                    <p:anim calcmode="lin" valueType="num">
                                      <p:cBhvr>
                                        <p:cTn id="98" dur="500" fill="hold"/>
                                        <p:tgtEl>
                                          <p:spTgt spid="24"/>
                                        </p:tgtEl>
                                        <p:attrNameLst>
                                          <p:attrName>ppt_h</p:attrName>
                                        </p:attrNameLst>
                                      </p:cBhvr>
                                      <p:tavLst>
                                        <p:tav tm="0">
                                          <p:val>
                                            <p:fltVal val="0"/>
                                          </p:val>
                                        </p:tav>
                                        <p:tav tm="100000">
                                          <p:val>
                                            <p:strVal val="#ppt_h"/>
                                          </p:val>
                                        </p:tav>
                                      </p:tavLst>
                                    </p:anim>
                                    <p:animEffect transition="in" filter="fade">
                                      <p:cBhvr>
                                        <p:cTn id="99" dur="500"/>
                                        <p:tgtEl>
                                          <p:spTgt spid="24"/>
                                        </p:tgtEl>
                                      </p:cBhvr>
                                    </p:animEffect>
                                  </p:childTnLst>
                                </p:cTn>
                              </p:par>
                              <p:par>
                                <p:cTn id="100" presetID="53" presetClass="entr" presetSubtype="16" fill="hold" grpId="0" nodeType="withEffect">
                                  <p:stCondLst>
                                    <p:cond delay="1000"/>
                                  </p:stCondLst>
                                  <p:childTnLst>
                                    <p:set>
                                      <p:cBhvr>
                                        <p:cTn id="101" dur="1" fill="hold">
                                          <p:stCondLst>
                                            <p:cond delay="0"/>
                                          </p:stCondLst>
                                        </p:cTn>
                                        <p:tgtEl>
                                          <p:spTgt spid="26"/>
                                        </p:tgtEl>
                                        <p:attrNameLst>
                                          <p:attrName>style.visibility</p:attrName>
                                        </p:attrNameLst>
                                      </p:cBhvr>
                                      <p:to>
                                        <p:strVal val="visible"/>
                                      </p:to>
                                    </p:set>
                                    <p:anim calcmode="lin" valueType="num">
                                      <p:cBhvr>
                                        <p:cTn id="102" dur="500" fill="hold"/>
                                        <p:tgtEl>
                                          <p:spTgt spid="26"/>
                                        </p:tgtEl>
                                        <p:attrNameLst>
                                          <p:attrName>ppt_w</p:attrName>
                                        </p:attrNameLst>
                                      </p:cBhvr>
                                      <p:tavLst>
                                        <p:tav tm="0">
                                          <p:val>
                                            <p:fltVal val="0"/>
                                          </p:val>
                                        </p:tav>
                                        <p:tav tm="100000">
                                          <p:val>
                                            <p:strVal val="#ppt_w"/>
                                          </p:val>
                                        </p:tav>
                                      </p:tavLst>
                                    </p:anim>
                                    <p:anim calcmode="lin" valueType="num">
                                      <p:cBhvr>
                                        <p:cTn id="103" dur="500" fill="hold"/>
                                        <p:tgtEl>
                                          <p:spTgt spid="26"/>
                                        </p:tgtEl>
                                        <p:attrNameLst>
                                          <p:attrName>ppt_h</p:attrName>
                                        </p:attrNameLst>
                                      </p:cBhvr>
                                      <p:tavLst>
                                        <p:tav tm="0">
                                          <p:val>
                                            <p:fltVal val="0"/>
                                          </p:val>
                                        </p:tav>
                                        <p:tav tm="100000">
                                          <p:val>
                                            <p:strVal val="#ppt_h"/>
                                          </p:val>
                                        </p:tav>
                                      </p:tavLst>
                                    </p:anim>
                                    <p:animEffect transition="in" filter="fade">
                                      <p:cBhvr>
                                        <p:cTn id="104" dur="500"/>
                                        <p:tgtEl>
                                          <p:spTgt spid="26"/>
                                        </p:tgtEl>
                                      </p:cBhvr>
                                    </p:animEffect>
                                  </p:childTnLst>
                                </p:cTn>
                              </p:par>
                              <p:par>
                                <p:cTn id="105" presetID="53" presetClass="entr" presetSubtype="16" fill="hold" grpId="0" nodeType="withEffect">
                                  <p:stCondLst>
                                    <p:cond delay="1000"/>
                                  </p:stCondLst>
                                  <p:childTnLst>
                                    <p:set>
                                      <p:cBhvr>
                                        <p:cTn id="106" dur="1" fill="hold">
                                          <p:stCondLst>
                                            <p:cond delay="0"/>
                                          </p:stCondLst>
                                        </p:cTn>
                                        <p:tgtEl>
                                          <p:spTgt spid="27"/>
                                        </p:tgtEl>
                                        <p:attrNameLst>
                                          <p:attrName>style.visibility</p:attrName>
                                        </p:attrNameLst>
                                      </p:cBhvr>
                                      <p:to>
                                        <p:strVal val="visible"/>
                                      </p:to>
                                    </p:set>
                                    <p:anim calcmode="lin" valueType="num">
                                      <p:cBhvr>
                                        <p:cTn id="107" dur="500" fill="hold"/>
                                        <p:tgtEl>
                                          <p:spTgt spid="27"/>
                                        </p:tgtEl>
                                        <p:attrNameLst>
                                          <p:attrName>ppt_w</p:attrName>
                                        </p:attrNameLst>
                                      </p:cBhvr>
                                      <p:tavLst>
                                        <p:tav tm="0">
                                          <p:val>
                                            <p:fltVal val="0"/>
                                          </p:val>
                                        </p:tav>
                                        <p:tav tm="100000">
                                          <p:val>
                                            <p:strVal val="#ppt_w"/>
                                          </p:val>
                                        </p:tav>
                                      </p:tavLst>
                                    </p:anim>
                                    <p:anim calcmode="lin" valueType="num">
                                      <p:cBhvr>
                                        <p:cTn id="108" dur="500" fill="hold"/>
                                        <p:tgtEl>
                                          <p:spTgt spid="27"/>
                                        </p:tgtEl>
                                        <p:attrNameLst>
                                          <p:attrName>ppt_h</p:attrName>
                                        </p:attrNameLst>
                                      </p:cBhvr>
                                      <p:tavLst>
                                        <p:tav tm="0">
                                          <p:val>
                                            <p:fltVal val="0"/>
                                          </p:val>
                                        </p:tav>
                                        <p:tav tm="100000">
                                          <p:val>
                                            <p:strVal val="#ppt_h"/>
                                          </p:val>
                                        </p:tav>
                                      </p:tavLst>
                                    </p:anim>
                                    <p:animEffect transition="in" filter="fade">
                                      <p:cBhvr>
                                        <p:cTn id="109" dur="500"/>
                                        <p:tgtEl>
                                          <p:spTgt spid="27"/>
                                        </p:tgtEl>
                                      </p:cBhvr>
                                    </p:animEffect>
                                  </p:childTnLst>
                                </p:cTn>
                              </p:par>
                              <p:par>
                                <p:cTn id="110" presetID="53" presetClass="entr" presetSubtype="16" fill="hold" grpId="0" nodeType="withEffect">
                                  <p:stCondLst>
                                    <p:cond delay="1000"/>
                                  </p:stCondLst>
                                  <p:childTnLst>
                                    <p:set>
                                      <p:cBhvr>
                                        <p:cTn id="111" dur="1" fill="hold">
                                          <p:stCondLst>
                                            <p:cond delay="0"/>
                                          </p:stCondLst>
                                        </p:cTn>
                                        <p:tgtEl>
                                          <p:spTgt spid="28"/>
                                        </p:tgtEl>
                                        <p:attrNameLst>
                                          <p:attrName>style.visibility</p:attrName>
                                        </p:attrNameLst>
                                      </p:cBhvr>
                                      <p:to>
                                        <p:strVal val="visible"/>
                                      </p:to>
                                    </p:set>
                                    <p:anim calcmode="lin" valueType="num">
                                      <p:cBhvr>
                                        <p:cTn id="112" dur="500" fill="hold"/>
                                        <p:tgtEl>
                                          <p:spTgt spid="28"/>
                                        </p:tgtEl>
                                        <p:attrNameLst>
                                          <p:attrName>ppt_w</p:attrName>
                                        </p:attrNameLst>
                                      </p:cBhvr>
                                      <p:tavLst>
                                        <p:tav tm="0">
                                          <p:val>
                                            <p:fltVal val="0"/>
                                          </p:val>
                                        </p:tav>
                                        <p:tav tm="100000">
                                          <p:val>
                                            <p:strVal val="#ppt_w"/>
                                          </p:val>
                                        </p:tav>
                                      </p:tavLst>
                                    </p:anim>
                                    <p:anim calcmode="lin" valueType="num">
                                      <p:cBhvr>
                                        <p:cTn id="113" dur="500" fill="hold"/>
                                        <p:tgtEl>
                                          <p:spTgt spid="28"/>
                                        </p:tgtEl>
                                        <p:attrNameLst>
                                          <p:attrName>ppt_h</p:attrName>
                                        </p:attrNameLst>
                                      </p:cBhvr>
                                      <p:tavLst>
                                        <p:tav tm="0">
                                          <p:val>
                                            <p:fltVal val="0"/>
                                          </p:val>
                                        </p:tav>
                                        <p:tav tm="100000">
                                          <p:val>
                                            <p:strVal val="#ppt_h"/>
                                          </p:val>
                                        </p:tav>
                                      </p:tavLst>
                                    </p:anim>
                                    <p:animEffect transition="in" filter="fade">
                                      <p:cBhvr>
                                        <p:cTn id="114"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animBg="1"/>
      <p:bldP spid="22" grpId="0" animBg="1"/>
      <p:bldP spid="20" grpId="0" animBg="1"/>
      <p:bldP spid="16" grpId="0" animBg="1"/>
      <p:bldP spid="14" grpId="0" animBg="1"/>
      <p:bldP spid="12" grpId="0" animBg="1"/>
      <p:bldP spid="9" grpId="0" animBg="1"/>
      <p:bldP spid="7" grpId="0" animBg="1"/>
      <p:bldP spid="6" grpId="0" animBg="1"/>
      <p:bldP spid="8" grpId="0"/>
      <p:bldP spid="10" grpId="0"/>
      <p:bldP spid="11" grpId="0"/>
      <p:bldP spid="13" grpId="0"/>
      <p:bldP spid="15" grpId="0"/>
      <p:bldP spid="17" grpId="0" animBg="1"/>
      <p:bldP spid="18" grpId="0" animBg="1"/>
      <p:bldP spid="19" grpId="0"/>
      <p:bldP spid="24" grpId="0" animBg="1"/>
      <p:bldP spid="26" grpId="0"/>
      <p:bldP spid="27" grpId="0" animBg="1"/>
      <p:bldP spid="28"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3498</Words>
  <Application>Microsoft Office PowerPoint</Application>
  <PresentationFormat>Breitbild</PresentationFormat>
  <Paragraphs>155</Paragraphs>
  <Slides>32</Slides>
  <Notes>0</Notes>
  <HiddenSlides>1</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32</vt:i4>
      </vt:variant>
    </vt:vector>
  </HeadingPairs>
  <TitlesOfParts>
    <vt:vector size="36" baseType="lpstr">
      <vt:lpstr>Arial</vt:lpstr>
      <vt:lpstr>Calibri</vt:lpstr>
      <vt:lpstr>Calibri Light</vt:lpstr>
      <vt:lpstr>Office Theme</vt:lpstr>
      <vt:lpstr>Die Herzforscher- konferenz</vt:lpstr>
      <vt:lpstr>Worum geht es?</vt:lpstr>
      <vt:lpstr>Arbeitsauftrag an Dich als Konferenzteilnehmerin oder –teilnehmer:</vt:lpstr>
      <vt:lpstr>QR-Code (Amimierte Videos: Fall 1-5)</vt:lpstr>
      <vt:lpstr>Einteilung der Ärzteteams Mindestens 1 Expertin/Experte jeder Krankheit</vt:lpstr>
      <vt:lpstr>PowerPoint-Präsentation</vt:lpstr>
      <vt:lpstr>1 Minute     Expertenberatung</vt:lpstr>
      <vt:lpstr>Fallbeispiel 1: Helmut Fischer (63)</vt:lpstr>
      <vt:lpstr>Fallbeispiel 1: Helmut Fischer (63)</vt:lpstr>
      <vt:lpstr>Fallbeispiel 1: Helmut Fischer (63)</vt:lpstr>
      <vt:lpstr>PowerPoint-Präsentation</vt:lpstr>
      <vt:lpstr>1 Minute     Expertenberatung</vt:lpstr>
      <vt:lpstr>Fallbeispiel 2: Maria Wolf (59)</vt:lpstr>
      <vt:lpstr>Fallbeispiel 2: Maria Wolf (59)</vt:lpstr>
      <vt:lpstr>Fallbeispiel 2: Maria Wolf (59)</vt:lpstr>
      <vt:lpstr>PowerPoint-Präsentation</vt:lpstr>
      <vt:lpstr>1 Minute     Expertenberatung</vt:lpstr>
      <vt:lpstr>Fallbeispiel 3: Werner Müller (49)</vt:lpstr>
      <vt:lpstr>Fallbeispiel 3: Werner Müller (49)</vt:lpstr>
      <vt:lpstr>Fallbeispiel 3: Werner Müller (49)</vt:lpstr>
      <vt:lpstr>PowerPoint-Präsentation</vt:lpstr>
      <vt:lpstr>1 Minute     Expertenberatung</vt:lpstr>
      <vt:lpstr>Fallbeispiel 4: Max Schuster (22)</vt:lpstr>
      <vt:lpstr>Fallbeispiel 4: Max Schuster (22)</vt:lpstr>
      <vt:lpstr>Fallbeispiel 4: Max Schuster (22)</vt:lpstr>
      <vt:lpstr>PowerPoint-Präsentation</vt:lpstr>
      <vt:lpstr>1 Minute     Expertenberatung</vt:lpstr>
      <vt:lpstr>Fallbeispiel 5: Corinna Meier (31)</vt:lpstr>
      <vt:lpstr>Fallbeispiel 5: Corinna Müller (31)</vt:lpstr>
      <vt:lpstr>Fallbeispiel 5: Corinna Meier (31)</vt:lpstr>
      <vt:lpstr>Ranking der Ärzteteams  ##bei Bedarf hier Ergebnisse eintragen und Folie wieder einblenden##</vt:lpstr>
      <vt:lpstr>Hinweis/Disclaimer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Herzforscher- konferenz</dc:title>
  <dc:creator>Windows-Benutzer</dc:creator>
  <cp:lastModifiedBy>Rico Dumcke</cp:lastModifiedBy>
  <cp:revision>45</cp:revision>
  <dcterms:created xsi:type="dcterms:W3CDTF">2019-08-05T11:10:11Z</dcterms:created>
  <dcterms:modified xsi:type="dcterms:W3CDTF">2022-05-06T14:05:12Z</dcterms:modified>
</cp:coreProperties>
</file>