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80" r:id="rId2"/>
    <p:sldId id="281" r:id="rId3"/>
    <p:sldId id="282" r:id="rId4"/>
    <p:sldId id="284" r:id="rId5"/>
    <p:sldId id="285" r:id="rId6"/>
    <p:sldId id="286" r:id="rId7"/>
    <p:sldId id="287" r:id="rId8"/>
    <p:sldId id="288" r:id="rId9"/>
    <p:sldId id="283" r:id="rId10"/>
    <p:sldId id="289" r:id="rId11"/>
    <p:sldId id="257" r:id="rId12"/>
    <p:sldId id="258" r:id="rId13"/>
    <p:sldId id="259" r:id="rId14"/>
    <p:sldId id="260" r:id="rId15"/>
    <p:sldId id="261" r:id="rId16"/>
    <p:sldId id="290" r:id="rId17"/>
    <p:sldId id="263" r:id="rId18"/>
    <p:sldId id="264" r:id="rId19"/>
    <p:sldId id="265" r:id="rId20"/>
    <p:sldId id="266" r:id="rId21"/>
    <p:sldId id="267" r:id="rId22"/>
    <p:sldId id="291" r:id="rId2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8DA7"/>
    <a:srgbClr val="DD6B02"/>
    <a:srgbClr val="7091A7"/>
    <a:srgbClr val="DD6B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howGuides="1">
      <p:cViewPr>
        <p:scale>
          <a:sx n="33" d="100"/>
          <a:sy n="33" d="100"/>
        </p:scale>
        <p:origin x="1032" y="1731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59025-3C63-43C4-8B0E-710151024EA7}" type="datetimeFigureOut">
              <a:rPr lang="de-DE" smtClean="0"/>
              <a:t>04.05.2022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0CF58-F8AE-4306-91E6-E5B4FBFABC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52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2E4DB1-9E18-419C-AB3D-BD869B992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8" y="1268412"/>
            <a:ext cx="5976000" cy="3656515"/>
          </a:xfrm>
        </p:spPr>
        <p:txBody>
          <a:bodyPr anchor="t"/>
          <a:lstStyle>
            <a:lvl1pPr algn="l">
              <a:defRPr sz="6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F49FBC8-B96B-455F-85D7-9A804472D1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7" y="5208436"/>
            <a:ext cx="5975351" cy="1396536"/>
          </a:xfrm>
        </p:spPr>
        <p:txBody>
          <a:bodyPr anchor="b"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8" name="Bildplatzhalter 9">
            <a:extLst>
              <a:ext uri="{FF2B5EF4-FFF2-40B4-BE49-F238E27FC236}">
                <a16:creationId xmlns:a16="http://schemas.microsoft.com/office/drawing/2014/main" id="{8F2F4E45-6575-48BB-B7F1-A75E8397FF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75425" y="1268412"/>
            <a:ext cx="5316538" cy="529293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431425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 (bre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Bildplatzhalter 9">
            <a:extLst>
              <a:ext uri="{FF2B5EF4-FFF2-40B4-BE49-F238E27FC236}">
                <a16:creationId xmlns:a16="http://schemas.microsoft.com/office/drawing/2014/main" id="{02B1BBEC-2C7A-44FF-9604-43F3B9CC2E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0038" y="1268412"/>
            <a:ext cx="11591923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736975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9">
            <a:extLst>
              <a:ext uri="{FF2B5EF4-FFF2-40B4-BE49-F238E27FC236}">
                <a16:creationId xmlns:a16="http://schemas.microsoft.com/office/drawing/2014/main" id="{02B1BBEC-2C7A-44FF-9604-43F3B9CC2E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7730673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49F72-06D0-43C4-95DD-BC6F63771C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5822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5D2A20E-A742-4D97-A6EE-053013FE5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03D3AE9-F8AA-426F-A679-BB57EC884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930ADF6-A91F-4CC3-A7AC-E55FF446D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4263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2E4DB1-9E18-419C-AB3D-BD869B992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7" y="1306513"/>
            <a:ext cx="11593185" cy="1690439"/>
          </a:xfrm>
        </p:spPr>
        <p:txBody>
          <a:bodyPr anchor="t"/>
          <a:lstStyle>
            <a:lvl1pPr algn="l">
              <a:defRPr sz="4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F49FBC8-B96B-455F-85D7-9A804472D1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7" y="3248980"/>
            <a:ext cx="11591926" cy="3355992"/>
          </a:xfrm>
        </p:spPr>
        <p:txBody>
          <a:bodyPr anchor="b"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94930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7BA428-AE77-4F24-974A-2537DD1CD4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DEBE6D7-73B1-4E49-8BE5-F1BF3D8CD0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13A52C-473D-4ABD-87D9-4A72FB756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284A8-B22F-4395-AA86-F756257850AD}" type="datetimeFigureOut">
              <a:rPr lang="de-DE" smtClean="0"/>
              <a:t>04.05.2022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6548002-74BC-4E84-8E68-F59C1FBEA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96AFB88-40DB-4CAC-B93B-C7BF1CA2C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344CA-CDF0-4DC9-B6B3-FD2D103DD4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9037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9B1DDF-5862-4C8F-BD36-071AF5862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62FF271-4526-4BF8-83E9-525953087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C9C5BD3-13C4-491D-AE10-88684A3FB4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0B15FF2-F640-463D-A6A7-125E90C432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00F17A4-3C8F-402E-B9F1-9453DA2280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7214B3A-E1F4-4154-8E6C-465CFE28F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284A8-B22F-4395-AA86-F756257850AD}" type="datetimeFigureOut">
              <a:rPr lang="de-DE" smtClean="0"/>
              <a:t>04.05.2022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B3F2B6E-5FC5-46C1-A4D4-F6B859F50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B970047-F579-4C9C-8FAD-B9CD3DE75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344CA-CDF0-4DC9-B6B3-FD2D103DD4D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8247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2E4DB1-9E18-419C-AB3D-BD869B992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8" y="1306513"/>
            <a:ext cx="5976000" cy="3642276"/>
          </a:xfrm>
        </p:spPr>
        <p:txBody>
          <a:bodyPr anchor="t"/>
          <a:lstStyle>
            <a:lvl1pPr algn="l">
              <a:defRPr sz="4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F49FBC8-B96B-455F-85D7-9A804472D1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7" y="5208436"/>
            <a:ext cx="5975351" cy="1396536"/>
          </a:xfrm>
        </p:spPr>
        <p:txBody>
          <a:bodyPr anchor="b"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8" name="Bildplatzhalter 9">
            <a:extLst>
              <a:ext uri="{FF2B5EF4-FFF2-40B4-BE49-F238E27FC236}">
                <a16:creationId xmlns:a16="http://schemas.microsoft.com/office/drawing/2014/main" id="{8F2F4E45-6575-48BB-B7F1-A75E8397FF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75425" y="1268412"/>
            <a:ext cx="5316538" cy="529293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86277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87C6A3-E0EF-4FA5-9985-39667BB5D1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163F39-DA16-4AA3-9128-D0141D3C3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CACADEE-A7A1-4B00-995B-32E6A1A02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94B1DF-2FD1-40EA-AC3F-A033005D1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59BBFA-AA87-4BCF-8665-A95DD26A9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4451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49F72-06D0-43C4-95DD-BC6F63771C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3ED38F5-D973-4765-B726-EC1D0DCBE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7" y="2241550"/>
            <a:ext cx="11591925" cy="39957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89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Bild (schm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49F72-06D0-43C4-95DD-BC6F63771C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038" y="1324895"/>
            <a:ext cx="5975982" cy="68889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3ED38F5-D973-4765-B726-EC1D0DCBE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2241550"/>
            <a:ext cx="5975982" cy="39957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D94CEDF7-7515-40D4-8CD3-D88A3A51AE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75425" y="1268412"/>
            <a:ext cx="5316538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366508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Bild (bre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49F72-06D0-43C4-95DD-BC6F63771C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038" y="1324895"/>
            <a:ext cx="3659721" cy="68889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3ED38F5-D973-4765-B726-EC1D0DCBE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2241550"/>
            <a:ext cx="3659721" cy="39957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D94CEDF7-7515-40D4-8CD3-D88A3A51AE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59796" y="1268412"/>
            <a:ext cx="7632167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714788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49F72-06D0-43C4-95DD-BC6F63771C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039" y="1324895"/>
            <a:ext cx="3156346" cy="68889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3ED38F5-D973-4765-B726-EC1D0DCBE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9" y="2241550"/>
            <a:ext cx="3156346" cy="39957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D94CEDF7-7515-40D4-8CD3-D88A3A51AE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68208" y="1268412"/>
            <a:ext cx="3923755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Bildplatzhalter 9">
            <a:extLst>
              <a:ext uri="{FF2B5EF4-FFF2-40B4-BE49-F238E27FC236}">
                <a16:creationId xmlns:a16="http://schemas.microsoft.com/office/drawing/2014/main" id="{02B1BBEC-2C7A-44FF-9604-43F3B9CC2E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56421" y="1268412"/>
            <a:ext cx="3923755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171115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3ED38F5-D973-4765-B726-EC1D0DCBE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9" y="3609020"/>
            <a:ext cx="2303573" cy="2628268"/>
          </a:xfrm>
        </p:spPr>
        <p:txBody>
          <a:bodyPr/>
          <a:lstStyle>
            <a:lvl1pPr marL="92075" indent="-92075">
              <a:defRPr sz="900"/>
            </a:lvl1pPr>
            <a:lvl2pPr marL="182563" indent="-90488">
              <a:defRPr sz="900"/>
            </a:lvl2pPr>
            <a:lvl3pPr marL="266700" indent="-84138">
              <a:defRPr sz="900"/>
            </a:lvl3pPr>
            <a:lvl4pPr marL="358775" indent="-92075">
              <a:defRPr sz="900"/>
            </a:lvl4pPr>
            <a:lvl5pPr marL="449263" indent="-90488">
              <a:defRPr sz="9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Bildplatzhalter 9">
            <a:extLst>
              <a:ext uri="{FF2B5EF4-FFF2-40B4-BE49-F238E27FC236}">
                <a16:creationId xmlns:a16="http://schemas.microsoft.com/office/drawing/2014/main" id="{02B1BBEC-2C7A-44FF-9604-43F3B9CC2E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0039" y="1268413"/>
            <a:ext cx="2303573" cy="223259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F7359EAB-27F8-40C6-BEA9-BE6360AAA5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8331" y="3609020"/>
            <a:ext cx="2303573" cy="2628268"/>
          </a:xfrm>
        </p:spPr>
        <p:txBody>
          <a:bodyPr/>
          <a:lstStyle>
            <a:lvl1pPr marL="92075" indent="-92075">
              <a:defRPr sz="900"/>
            </a:lvl1pPr>
            <a:lvl2pPr marL="182563" indent="-90488">
              <a:defRPr sz="900"/>
            </a:lvl2pPr>
            <a:lvl3pPr marL="266700" indent="-84138">
              <a:defRPr sz="900"/>
            </a:lvl3pPr>
            <a:lvl4pPr marL="358775" indent="-92075">
              <a:defRPr sz="900"/>
            </a:lvl4pPr>
            <a:lvl5pPr marL="449263" indent="-90488">
              <a:defRPr sz="9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Bildplatzhalter 9">
            <a:extLst>
              <a:ext uri="{FF2B5EF4-FFF2-40B4-BE49-F238E27FC236}">
                <a16:creationId xmlns:a16="http://schemas.microsoft.com/office/drawing/2014/main" id="{4BF1E103-4F49-4361-A0CA-5F024751F1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28331" y="1268413"/>
            <a:ext cx="2303573" cy="223259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4" name="Textplatzhalter 6">
            <a:extLst>
              <a:ext uri="{FF2B5EF4-FFF2-40B4-BE49-F238E27FC236}">
                <a16:creationId xmlns:a16="http://schemas.microsoft.com/office/drawing/2014/main" id="{1930E164-C9BB-4A82-9524-60B17ADA31B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56623" y="3609020"/>
            <a:ext cx="2303573" cy="2628268"/>
          </a:xfrm>
        </p:spPr>
        <p:txBody>
          <a:bodyPr/>
          <a:lstStyle>
            <a:lvl1pPr marL="92075" indent="-92075">
              <a:defRPr sz="900"/>
            </a:lvl1pPr>
            <a:lvl2pPr marL="182563" indent="-90488">
              <a:defRPr sz="900"/>
            </a:lvl2pPr>
            <a:lvl3pPr marL="266700" indent="-84138">
              <a:defRPr sz="900"/>
            </a:lvl3pPr>
            <a:lvl4pPr marL="358775" indent="-92075">
              <a:defRPr sz="900"/>
            </a:lvl4pPr>
            <a:lvl5pPr marL="449263" indent="-90488">
              <a:defRPr sz="9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5" name="Bildplatzhalter 9">
            <a:extLst>
              <a:ext uri="{FF2B5EF4-FFF2-40B4-BE49-F238E27FC236}">
                <a16:creationId xmlns:a16="http://schemas.microsoft.com/office/drawing/2014/main" id="{C4B605E8-1358-46B0-9403-42BC0A5E76A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556623" y="1268413"/>
            <a:ext cx="2303573" cy="223259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6" name="Textplatzhalter 6">
            <a:extLst>
              <a:ext uri="{FF2B5EF4-FFF2-40B4-BE49-F238E27FC236}">
                <a16:creationId xmlns:a16="http://schemas.microsoft.com/office/drawing/2014/main" id="{9F1A9615-15C9-4659-8463-5A13E8C3480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84915" y="3609020"/>
            <a:ext cx="2303573" cy="2628268"/>
          </a:xfrm>
        </p:spPr>
        <p:txBody>
          <a:bodyPr/>
          <a:lstStyle>
            <a:lvl1pPr marL="92075" indent="-92075">
              <a:defRPr sz="900"/>
            </a:lvl1pPr>
            <a:lvl2pPr marL="182563" indent="-90488">
              <a:defRPr sz="900"/>
            </a:lvl2pPr>
            <a:lvl3pPr marL="266700" indent="-84138">
              <a:defRPr sz="900"/>
            </a:lvl3pPr>
            <a:lvl4pPr marL="358775" indent="-92075">
              <a:defRPr sz="900"/>
            </a:lvl4pPr>
            <a:lvl5pPr marL="449263" indent="-90488">
              <a:defRPr sz="9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7" name="Bildplatzhalter 9">
            <a:extLst>
              <a:ext uri="{FF2B5EF4-FFF2-40B4-BE49-F238E27FC236}">
                <a16:creationId xmlns:a16="http://schemas.microsoft.com/office/drawing/2014/main" id="{4C8D2B3B-711C-45A3-A866-73C14337CBB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84915" y="1268413"/>
            <a:ext cx="2303573" cy="223259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834391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 (schm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Bildplatzhalter 9">
            <a:extLst>
              <a:ext uri="{FF2B5EF4-FFF2-40B4-BE49-F238E27FC236}">
                <a16:creationId xmlns:a16="http://schemas.microsoft.com/office/drawing/2014/main" id="{02B1BBEC-2C7A-44FF-9604-43F3B9CC2E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0039" y="1268412"/>
            <a:ext cx="7380138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566499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D51B7A0-2349-4EDA-A63A-B7A717CFB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1324895"/>
            <a:ext cx="11591924" cy="6888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80BA506-857B-4D18-850B-BD7765473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7" y="2241550"/>
            <a:ext cx="11591925" cy="39957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6C1221F-2C01-43BF-A95C-DD43389C7F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80514" y="6471135"/>
            <a:ext cx="780082" cy="20499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de-DE"/>
              <a:t>Name des Kapitels (optional)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5A9539-B132-412C-9661-DED3B820CE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0038" y="6471135"/>
            <a:ext cx="10308468" cy="2049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r>
              <a:rPr lang="de-DE"/>
              <a:t>Titel der Präsentation (Eingabe über "Einfügen &gt; Kopf- und Fußzeile")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C13D3EB-E170-4754-9007-33BFBA56E6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2604" y="6471135"/>
            <a:ext cx="359358" cy="20499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968FC3C1-8B2E-4CF4-97FE-57A4E19AC873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BF2F1EB-1FC4-4A04-9BE3-7AABD68429DA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300037" y="332656"/>
            <a:ext cx="720080" cy="50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02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6" r:id="rId4"/>
    <p:sldLayoutId id="2147483657" r:id="rId5"/>
    <p:sldLayoutId id="2147483658" r:id="rId6"/>
    <p:sldLayoutId id="2147483659" r:id="rId7"/>
    <p:sldLayoutId id="2147483664" r:id="rId8"/>
    <p:sldLayoutId id="2147483660" r:id="rId9"/>
    <p:sldLayoutId id="2147483661" r:id="rId10"/>
    <p:sldLayoutId id="2147483662" r:id="rId11"/>
    <p:sldLayoutId id="2147483654" r:id="rId12"/>
    <p:sldLayoutId id="2147483655" r:id="rId13"/>
    <p:sldLayoutId id="2147483665" r:id="rId14"/>
    <p:sldLayoutId id="2147483666" r:id="rId15"/>
    <p:sldLayoutId id="2147483667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182563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34988" indent="-176213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17550" indent="-182563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893763" indent="-176213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9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929" userDrawn="1">
          <p15:clr>
            <a:srgbClr val="F26B43"/>
          </p15:clr>
        </p15:guide>
        <p15:guide id="5" orient="horz" pos="14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g"/><Relationship Id="rId5" Type="http://schemas.microsoft.com/office/2007/relationships/hdphoto" Target="../media/hdphoto7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g"/><Relationship Id="rId5" Type="http://schemas.microsoft.com/office/2007/relationships/hdphoto" Target="../media/hdphoto8.wdp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g"/><Relationship Id="rId5" Type="http://schemas.microsoft.com/office/2007/relationships/hdphoto" Target="../media/hdphoto9.wdp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g"/><Relationship Id="rId5" Type="http://schemas.microsoft.com/office/2007/relationships/hdphoto" Target="../media/hdphoto10.wdp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g"/><Relationship Id="rId5" Type="http://schemas.microsoft.com/office/2007/relationships/hdphoto" Target="../media/hdphoto11.wdp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g"/><Relationship Id="rId5" Type="http://schemas.microsoft.com/office/2007/relationships/hdphoto" Target="../media/hdphoto12.wdp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ecosetter.com/wasserkraft-liegt-bei-erneuerbaren-energien-an-vorderster-stelle/" TargetMode="External"/><Relationship Id="rId7" Type="http://schemas.openxmlformats.org/officeDocument/2006/relationships/hyperlink" Target="https://www.maschinenmarkt.vogel.de/getriebewaelzlager-fuer-meeresstroemungskraftwerk-sind-bis-1090-mm-gross-a-186353/" TargetMode="External"/><Relationship Id="rId2" Type="http://schemas.openxmlformats.org/officeDocument/2006/relationships/hyperlink" Target="http://asue.de/biomethan/grafiken/zusammensetzung_des_biogases_rohbiogas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biologie-schule.de/wellenkraftwerk.php" TargetMode="External"/><Relationship Id="rId5" Type="http://schemas.openxmlformats.org/officeDocument/2006/relationships/hyperlink" Target="https://www.enerdream.de/oekostrom/wasserkraft-das-baendigen-der-urgewalt/8-gezeiten-kraftquelle-der-erde.html" TargetMode="External"/><Relationship Id="rId4" Type="http://schemas.openxmlformats.org/officeDocument/2006/relationships/hyperlink" Target="http://www.christophstal-freudenstadt.de/index.php?id=159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10" Type="http://schemas.openxmlformats.org/officeDocument/2006/relationships/image" Target="../media/image9.jpg"/><Relationship Id="rId4" Type="http://schemas.openxmlformats.org/officeDocument/2006/relationships/image" Target="../media/image6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0F47820-F236-4263-977C-BD432BDF6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14" y="2299448"/>
            <a:ext cx="11886303" cy="445736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E2CFAC1-BB1A-41BA-B0BF-E4F991E3E2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6659" y="893763"/>
            <a:ext cx="9144000" cy="2387600"/>
          </a:xfrm>
        </p:spPr>
        <p:txBody>
          <a:bodyPr/>
          <a:lstStyle/>
          <a:p>
            <a:r>
              <a:rPr lang="de-DE" b="1" dirty="0"/>
              <a:t>Regenerative Energien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D029110-A74D-41F5-9264-CE2C24D250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649" y="114935"/>
            <a:ext cx="1647248" cy="167495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B92BF8D1-2A3B-4E04-9C22-AE90201F0296}"/>
              </a:ext>
            </a:extLst>
          </p:cNvPr>
          <p:cNvSpPr txBox="1"/>
          <p:nvPr/>
        </p:nvSpPr>
        <p:spPr>
          <a:xfrm>
            <a:off x="11390220" y="4451021"/>
            <a:ext cx="478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[1]</a:t>
            </a:r>
          </a:p>
        </p:txBody>
      </p:sp>
    </p:spTree>
    <p:extLst>
      <p:ext uri="{BB962C8B-B14F-4D97-AF65-F5344CB8AC3E}">
        <p14:creationId xmlns:p14="http://schemas.microsoft.com/office/powerpoint/2010/main" val="2546243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372572DB-E6B9-4957-93FA-4E5AFF3F6345}"/>
              </a:ext>
            </a:extLst>
          </p:cNvPr>
          <p:cNvSpPr txBox="1"/>
          <p:nvPr/>
        </p:nvSpPr>
        <p:spPr>
          <a:xfrm>
            <a:off x="2607" y="1130402"/>
            <a:ext cx="4937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u="sng" dirty="0"/>
              <a:t>Jakarta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C57D057-C74A-4C52-AD4C-B92B834FA58A}"/>
              </a:ext>
            </a:extLst>
          </p:cNvPr>
          <p:cNvSpPr txBox="1"/>
          <p:nvPr/>
        </p:nvSpPr>
        <p:spPr>
          <a:xfrm>
            <a:off x="8665698" y="154745"/>
            <a:ext cx="299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Team: _________________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2845FD5-4D78-4578-AE76-1839DF368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062" y="4682972"/>
            <a:ext cx="2053328" cy="2020283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3F8E49F-DD8D-05BC-BB7F-441BFC2CCED4}"/>
              </a:ext>
            </a:extLst>
          </p:cNvPr>
          <p:cNvGrpSpPr/>
          <p:nvPr/>
        </p:nvGrpSpPr>
        <p:grpSpPr>
          <a:xfrm>
            <a:off x="2718033" y="1776733"/>
            <a:ext cx="6755933" cy="4926522"/>
            <a:chOff x="775541" y="243931"/>
            <a:chExt cx="8692016" cy="6459324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09FD3E40-73EE-44B4-9995-3426DCC53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541" y="243931"/>
              <a:ext cx="8692016" cy="6459324"/>
            </a:xfrm>
            <a:prstGeom prst="rect">
              <a:avLst/>
            </a:prstGeom>
          </p:spPr>
        </p:pic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D9C0A781-633B-4F66-A9C7-35DC77787C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1487" y="2663204"/>
              <a:ext cx="505911" cy="4137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788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724724-81C1-4352-855D-539372B03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Voraussetzungen – Jakarta </a:t>
            </a: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2FB0B0F2-E0A3-4FDE-B5FC-106239FC22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716" y="5193714"/>
            <a:ext cx="688908" cy="62184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258E031-558F-4101-BFEC-F645D7191B4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222" y="3623176"/>
            <a:ext cx="628650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A0FE59B-4916-458A-ACC5-48F239076ED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272" y="2051035"/>
            <a:ext cx="609600" cy="6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57631E0-25D7-4D08-A32B-5724530A187C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93" y="4380128"/>
            <a:ext cx="6286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0B6F2D8-EE64-4634-8987-D8A72BE64FCF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884" y="2781015"/>
            <a:ext cx="695325" cy="66675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73B5FF36-E0DB-4F53-8A83-8EB76C2326D2}"/>
              </a:ext>
            </a:extLst>
          </p:cNvPr>
          <p:cNvSpPr txBox="1"/>
          <p:nvPr/>
        </p:nvSpPr>
        <p:spPr>
          <a:xfrm>
            <a:off x="2356834" y="2051035"/>
            <a:ext cx="80235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Wenig Sonneneinstrahlung, im Durchschnitt 3 Stunden am Tag Sonne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Genügend Biomasse zum Betreiben einer Biogasanlage vorhanden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Viel Wind aus Norden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Es darf auch in die Höhe gebaut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Ein Fluss freigegeben zur Nutzung von Wasserenergie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Küche muss als erstes gebaut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Wiese darf bebaut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Im Wald dürfen Baumhäuser (max. 5) errichtet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Der Wald darf nicht bewirtschaftet werden; es steht kein Holz für Holzhäuser zur Verfügung (nur für die Baumhäuser)</a:t>
            </a:r>
          </a:p>
        </p:txBody>
      </p:sp>
    </p:spTree>
    <p:extLst>
      <p:ext uri="{BB962C8B-B14F-4D97-AF65-F5344CB8AC3E}">
        <p14:creationId xmlns:p14="http://schemas.microsoft.com/office/powerpoint/2010/main" val="3629451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EBA81321-D15D-44A6-B2FE-EF4D2A5A3158}"/>
              </a:ext>
            </a:extLst>
          </p:cNvPr>
          <p:cNvSpPr txBox="1"/>
          <p:nvPr/>
        </p:nvSpPr>
        <p:spPr>
          <a:xfrm>
            <a:off x="191344" y="1052736"/>
            <a:ext cx="4937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u="sng" dirty="0" err="1"/>
              <a:t>Naro</a:t>
            </a:r>
            <a:endParaRPr lang="de-DE" sz="3600" u="sng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A3ED615-B63F-4ACD-AA64-48D05F849013}"/>
              </a:ext>
            </a:extLst>
          </p:cNvPr>
          <p:cNvSpPr txBox="1"/>
          <p:nvPr/>
        </p:nvSpPr>
        <p:spPr>
          <a:xfrm>
            <a:off x="9480376" y="166155"/>
            <a:ext cx="299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Team: _________________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9E622F1-CEBB-421E-A92C-EC908CEE3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4332" y="4738336"/>
            <a:ext cx="1997058" cy="1964919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AAFF77E-190C-B16C-9F72-8A5D53436D08}"/>
              </a:ext>
            </a:extLst>
          </p:cNvPr>
          <p:cNvGrpSpPr/>
          <p:nvPr/>
        </p:nvGrpSpPr>
        <p:grpSpPr>
          <a:xfrm>
            <a:off x="2927648" y="1844823"/>
            <a:ext cx="6656837" cy="4918165"/>
            <a:chOff x="1046966" y="646331"/>
            <a:chExt cx="8537519" cy="6116658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7862A060-B0E0-456D-876C-7C8513709B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6966" y="646331"/>
              <a:ext cx="8537519" cy="6116658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A75ECCD4-FE62-4F08-86F6-471666A93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1363001"/>
              <a:ext cx="505911" cy="413712"/>
            </a:xfrm>
            <a:prstGeom prst="rect">
              <a:avLst/>
            </a:prstGeom>
          </p:spPr>
        </p:pic>
      </p:grpSp>
      <p:pic>
        <p:nvPicPr>
          <p:cNvPr id="9" name="Grafik 8">
            <a:extLst>
              <a:ext uri="{FF2B5EF4-FFF2-40B4-BE49-F238E27FC236}">
                <a16:creationId xmlns:a16="http://schemas.microsoft.com/office/drawing/2014/main" id="{3E43A26A-F53D-4CA9-9892-C77DC5E22A5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2109" y="2188109"/>
            <a:ext cx="1887191" cy="12408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6561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AEE30C-1B9F-491D-B66C-8822C9655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Voraussetzungen – </a:t>
            </a:r>
            <a:r>
              <a:rPr lang="de-DE" dirty="0" err="1"/>
              <a:t>Naro</a:t>
            </a:r>
            <a:r>
              <a:rPr lang="de-DE" dirty="0"/>
              <a:t> </a:t>
            </a:r>
          </a:p>
        </p:txBody>
      </p:sp>
      <p:pic>
        <p:nvPicPr>
          <p:cNvPr id="4" name="Inhaltsplatzhalter 6">
            <a:extLst>
              <a:ext uri="{FF2B5EF4-FFF2-40B4-BE49-F238E27FC236}">
                <a16:creationId xmlns:a16="http://schemas.microsoft.com/office/drawing/2014/main" id="{8C4932F3-DD49-44EF-8EC2-53E7AFBFF4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716" y="5193714"/>
            <a:ext cx="688908" cy="62184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1A6E9F7-C45E-491C-AE91-DE9EFE39F75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222" y="3623176"/>
            <a:ext cx="628650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99F43D7-6C15-44D5-B79D-C818CACBC0F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272" y="2051035"/>
            <a:ext cx="609600" cy="6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4D9C939-450C-40B8-9579-602640873DC2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93" y="4380128"/>
            <a:ext cx="6286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F5C1648-4995-40FF-A4B4-9415884A3466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884" y="2781015"/>
            <a:ext cx="695325" cy="6667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A8B2AF4-607A-4534-AABC-4957711B2BB9}"/>
              </a:ext>
            </a:extLst>
          </p:cNvPr>
          <p:cNvSpPr txBox="1"/>
          <p:nvPr/>
        </p:nvSpPr>
        <p:spPr>
          <a:xfrm>
            <a:off x="2356834" y="2051035"/>
            <a:ext cx="80235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Viel Sonneneinstrahlung, im Durchschnitt 6 Stunden am Tag Sonne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Genügend Biomasse zum Betreiben einer Biogasanlage vorhanden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Wenig Wind aus Osten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Es darf nicht in die Höhe gebaut werden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Ebbe/Flut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Fluss ist nicht freigegeben zur Nutzung der Wasserenergie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Küche muss als erstes gebaut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Wiese darf nicht bebaut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Im Wald dürfen Baumhäuser (max. 5) errichtet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Der Wald darf bewirtschaftet werden; es steht Holz zum Bau von Holzhäusern zur Verfügung</a:t>
            </a:r>
          </a:p>
        </p:txBody>
      </p:sp>
    </p:spTree>
    <p:extLst>
      <p:ext uri="{BB962C8B-B14F-4D97-AF65-F5344CB8AC3E}">
        <p14:creationId xmlns:p14="http://schemas.microsoft.com/office/powerpoint/2010/main" val="3802465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CBA58A02-6B1C-4142-B8C4-B3F04C214AB7}"/>
              </a:ext>
            </a:extLst>
          </p:cNvPr>
          <p:cNvSpPr txBox="1"/>
          <p:nvPr/>
        </p:nvSpPr>
        <p:spPr>
          <a:xfrm>
            <a:off x="325902" y="1073001"/>
            <a:ext cx="4937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u="sng" dirty="0" err="1"/>
              <a:t>Arensa</a:t>
            </a:r>
            <a:endParaRPr lang="de-DE" sz="3600" u="sng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52D0A18-F321-417E-9DBA-C1A666C53D6E}"/>
              </a:ext>
            </a:extLst>
          </p:cNvPr>
          <p:cNvSpPr txBox="1"/>
          <p:nvPr/>
        </p:nvSpPr>
        <p:spPr>
          <a:xfrm>
            <a:off x="8849353" y="1132735"/>
            <a:ext cx="299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Team: _________________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F7FC197-59B3-4D99-A117-0A9991A7C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655" y="4599924"/>
            <a:ext cx="2137735" cy="2103332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FCE3BD-9416-5F07-8561-71F0598F80DA}"/>
              </a:ext>
            </a:extLst>
          </p:cNvPr>
          <p:cNvGrpSpPr/>
          <p:nvPr/>
        </p:nvGrpSpPr>
        <p:grpSpPr>
          <a:xfrm>
            <a:off x="2423592" y="1484784"/>
            <a:ext cx="6973626" cy="5068496"/>
            <a:chOff x="488386" y="215209"/>
            <a:chExt cx="8908832" cy="6338071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DAF9C6C0-1985-4574-B68C-2FE76F47A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386" y="215209"/>
              <a:ext cx="8908832" cy="6338071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FE61CD93-8941-42AE-AE26-D96C8FB73D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3420" y="801806"/>
              <a:ext cx="505911" cy="4137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0073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DA34B5-1919-4930-91DE-C068B3806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Voraussetzungen – </a:t>
            </a:r>
            <a:r>
              <a:rPr lang="de-DE" dirty="0" err="1"/>
              <a:t>Arensa</a:t>
            </a:r>
            <a:r>
              <a:rPr lang="de-DE" dirty="0"/>
              <a:t> </a:t>
            </a:r>
          </a:p>
        </p:txBody>
      </p:sp>
      <p:pic>
        <p:nvPicPr>
          <p:cNvPr id="4" name="Inhaltsplatzhalter 6">
            <a:extLst>
              <a:ext uri="{FF2B5EF4-FFF2-40B4-BE49-F238E27FC236}">
                <a16:creationId xmlns:a16="http://schemas.microsoft.com/office/drawing/2014/main" id="{FE3A51CE-3273-469D-8A01-1979DDBA23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716" y="5193714"/>
            <a:ext cx="688908" cy="62184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958DF84-8917-42DA-B097-5B6A83ECFB5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222" y="3623176"/>
            <a:ext cx="628650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7FB3C76-9675-4A1D-9A58-100E3D770C1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272" y="2051035"/>
            <a:ext cx="609600" cy="6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A5F9E17-2D90-4EBA-A39B-A7D679E4197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93" y="4380128"/>
            <a:ext cx="6286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6BC8D0F-295B-4995-9028-4A3EE741125E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884" y="2781015"/>
            <a:ext cx="695325" cy="6667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271527B1-2393-4208-9333-5BBF17E59F38}"/>
              </a:ext>
            </a:extLst>
          </p:cNvPr>
          <p:cNvSpPr txBox="1"/>
          <p:nvPr/>
        </p:nvSpPr>
        <p:spPr>
          <a:xfrm>
            <a:off x="2356834" y="2051035"/>
            <a:ext cx="80235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wenig Sonneneinstrahlung, im Durchschnitt 2 Stunden am Tag Sonne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Genügend Biomasse zum Betreiben einer Biogasanlage vorhanden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Viel Wind aus Osten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Es darf auch in die Höhe gebaut werden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Viel Regen, hohe Wasserverfügbarkeit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Küche muss als erstes gebaut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Wiese darf nicht bebaut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Im Wald dürfen Baumhäuser (max. 2) errichtet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Der Wald darf bewirtschaftet werden; es steht Holz zum Bau von Holzhäusern zur Verfügung</a:t>
            </a:r>
          </a:p>
        </p:txBody>
      </p:sp>
    </p:spTree>
    <p:extLst>
      <p:ext uri="{BB962C8B-B14F-4D97-AF65-F5344CB8AC3E}">
        <p14:creationId xmlns:p14="http://schemas.microsoft.com/office/powerpoint/2010/main" val="988463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DF7A85ED-AA50-4C63-AD6B-48C3A943681F}"/>
              </a:ext>
            </a:extLst>
          </p:cNvPr>
          <p:cNvSpPr txBox="1"/>
          <p:nvPr/>
        </p:nvSpPr>
        <p:spPr>
          <a:xfrm>
            <a:off x="275889" y="1019364"/>
            <a:ext cx="4937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u="sng" dirty="0" err="1"/>
              <a:t>Volania</a:t>
            </a:r>
            <a:endParaRPr lang="de-DE" sz="3600" u="sng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350DBC6-7C40-4159-AEF9-5561C9539562}"/>
              </a:ext>
            </a:extLst>
          </p:cNvPr>
          <p:cNvSpPr txBox="1"/>
          <p:nvPr/>
        </p:nvSpPr>
        <p:spPr>
          <a:xfrm>
            <a:off x="8799340" y="1079098"/>
            <a:ext cx="299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Team: _________________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F9DA7FB-C473-424A-B400-52D05E265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7550" y="4987480"/>
            <a:ext cx="1743840" cy="1715776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1FFE0996-8542-4475-05EC-E0F748C0878E}"/>
              </a:ext>
            </a:extLst>
          </p:cNvPr>
          <p:cNvGrpSpPr/>
          <p:nvPr/>
        </p:nvGrpSpPr>
        <p:grpSpPr>
          <a:xfrm>
            <a:off x="2555065" y="1639529"/>
            <a:ext cx="7081870" cy="5218471"/>
            <a:chOff x="1185233" y="274320"/>
            <a:chExt cx="9112317" cy="6428935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05FD516A-7F98-47C5-BFAD-28C1B7BE8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233" y="274320"/>
              <a:ext cx="9112317" cy="6428935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0ECB6332-77BC-494E-BA7C-287C11ABFE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1677" y="4027771"/>
              <a:ext cx="505911" cy="4137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383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6113A2-DECF-43DF-8C8B-3549D9F9D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Voraussetzungen – </a:t>
            </a:r>
            <a:r>
              <a:rPr lang="de-DE" dirty="0" err="1"/>
              <a:t>Volania</a:t>
            </a:r>
            <a:r>
              <a:rPr lang="de-DE" dirty="0"/>
              <a:t> </a:t>
            </a:r>
          </a:p>
        </p:txBody>
      </p:sp>
      <p:pic>
        <p:nvPicPr>
          <p:cNvPr id="4" name="Inhaltsplatzhalter 6">
            <a:extLst>
              <a:ext uri="{FF2B5EF4-FFF2-40B4-BE49-F238E27FC236}">
                <a16:creationId xmlns:a16="http://schemas.microsoft.com/office/drawing/2014/main" id="{72831B92-8267-411E-92DA-9FDE945F2E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716" y="5193714"/>
            <a:ext cx="688908" cy="62184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9CAEE44-46E9-476C-BEF6-9341E572C6B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222" y="3623176"/>
            <a:ext cx="628650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A52BCCD6-C227-4C26-907B-400B3FD0663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272" y="2051035"/>
            <a:ext cx="609600" cy="6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F463AAB-89CE-4A37-A8FA-3DEBD95096F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93" y="4380128"/>
            <a:ext cx="6286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585B1EB-7474-41CA-95B0-996B4031A26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884" y="2781015"/>
            <a:ext cx="695325" cy="6667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B760C82-533F-4402-9C66-F2D7B8BEDF2B}"/>
              </a:ext>
            </a:extLst>
          </p:cNvPr>
          <p:cNvSpPr txBox="1"/>
          <p:nvPr/>
        </p:nvSpPr>
        <p:spPr>
          <a:xfrm>
            <a:off x="2356834" y="2051035"/>
            <a:ext cx="80235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Viel Sonneneinstrahlung, im Durchschnitt 8 Stunden am Tag Sonne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Genügend Biomasse zum Betreiben einer Biogasanlage vorhanden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Viel Wind aus Osten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Es darf auch in die Höhe gebaut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Fluss ist freigegeben zur Nutzung der Wasserenergie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Küche muss als erstes gebaut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Wiese darf nicht bebaut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Im Wald dürfen Baumhäuser (max. 3) errichtet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Der Wald darf bewirtschaftet werden; es steht Holz zum Bau von Holzhäusern zur Verfügung</a:t>
            </a:r>
          </a:p>
        </p:txBody>
      </p:sp>
    </p:spTree>
    <p:extLst>
      <p:ext uri="{BB962C8B-B14F-4D97-AF65-F5344CB8AC3E}">
        <p14:creationId xmlns:p14="http://schemas.microsoft.com/office/powerpoint/2010/main" val="276846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A3F1EB38-BD24-4F11-A8CC-D72B3F124137}"/>
              </a:ext>
            </a:extLst>
          </p:cNvPr>
          <p:cNvSpPr txBox="1"/>
          <p:nvPr/>
        </p:nvSpPr>
        <p:spPr>
          <a:xfrm>
            <a:off x="163349" y="1104113"/>
            <a:ext cx="4937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u="sng" dirty="0" err="1"/>
              <a:t>Rabonsis</a:t>
            </a:r>
            <a:endParaRPr lang="de-DE" sz="3600" u="sng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CFA36F8-DBF5-4D1D-9A41-FCE469D8878E}"/>
              </a:ext>
            </a:extLst>
          </p:cNvPr>
          <p:cNvSpPr txBox="1"/>
          <p:nvPr/>
        </p:nvSpPr>
        <p:spPr>
          <a:xfrm>
            <a:off x="9536938" y="260648"/>
            <a:ext cx="299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Team: _________________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359AFE1-19E7-4FC5-B142-F506FE31CE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010" y="4987482"/>
            <a:ext cx="1743838" cy="1715774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30326651-3018-BE7A-E03F-B04E0200AA07}"/>
              </a:ext>
            </a:extLst>
          </p:cNvPr>
          <p:cNvGrpSpPr/>
          <p:nvPr/>
        </p:nvGrpSpPr>
        <p:grpSpPr>
          <a:xfrm>
            <a:off x="2135560" y="1470224"/>
            <a:ext cx="7401378" cy="5292765"/>
            <a:chOff x="1322364" y="524077"/>
            <a:chExt cx="8862646" cy="6181464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333574D1-E672-43D1-9D57-0D49E9505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2364" y="524077"/>
              <a:ext cx="8862646" cy="6181464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3971825E-9C25-4F7C-A385-93D36B5770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7602" y="1170408"/>
              <a:ext cx="505911" cy="413712"/>
            </a:xfrm>
            <a:prstGeom prst="rect">
              <a:avLst/>
            </a:prstGeom>
          </p:spPr>
        </p:pic>
      </p:grpSp>
      <p:pic>
        <p:nvPicPr>
          <p:cNvPr id="9" name="Grafik 8">
            <a:extLst>
              <a:ext uri="{FF2B5EF4-FFF2-40B4-BE49-F238E27FC236}">
                <a16:creationId xmlns:a16="http://schemas.microsoft.com/office/drawing/2014/main" id="{A4225805-311D-4765-AD6E-61A4DBBA850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7325" y="1163847"/>
            <a:ext cx="1399208" cy="8405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08155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D3D8FE-3559-467B-89A3-F21972E4C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Voraussetzungen – </a:t>
            </a:r>
            <a:r>
              <a:rPr lang="de-DE" dirty="0" err="1"/>
              <a:t>Rabonsis</a:t>
            </a:r>
            <a:r>
              <a:rPr lang="de-DE" dirty="0"/>
              <a:t> </a:t>
            </a:r>
          </a:p>
        </p:txBody>
      </p:sp>
      <p:pic>
        <p:nvPicPr>
          <p:cNvPr id="4" name="Inhaltsplatzhalter 6">
            <a:extLst>
              <a:ext uri="{FF2B5EF4-FFF2-40B4-BE49-F238E27FC236}">
                <a16:creationId xmlns:a16="http://schemas.microsoft.com/office/drawing/2014/main" id="{47314FA9-0634-4400-80AF-D58B16ED05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716" y="5193714"/>
            <a:ext cx="688908" cy="62184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1C98281-3A30-4C10-B456-0799EAA9E9B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222" y="3623176"/>
            <a:ext cx="628650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B68E0DD-A7D9-4B40-A839-8134C294E00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272" y="2051035"/>
            <a:ext cx="609600" cy="6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9355294-81C2-49C0-8BAB-618F563C6D6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93" y="4380128"/>
            <a:ext cx="6286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113129C-AF9D-4A65-82D9-D5DCC130862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884" y="2781015"/>
            <a:ext cx="695325" cy="6667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5CF7D1D-AE35-4973-9D54-DD2C3B73EB96}"/>
              </a:ext>
            </a:extLst>
          </p:cNvPr>
          <p:cNvSpPr txBox="1"/>
          <p:nvPr/>
        </p:nvSpPr>
        <p:spPr>
          <a:xfrm>
            <a:off x="2356834" y="2051035"/>
            <a:ext cx="802353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Viel Sonneneinstrahlung, im Durchschnitt 6 Stunden am Tag Sonne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Genügend Biomasse zum Betreiben einer Biogasanlage vorhanden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Hälfte des Jahres viel Wind aus Norden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Es darf nicht in die Höhe gebaut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Ebbe/Flut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Fluss ist nicht freigegeben zur Nutzung der Wasserenergie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Küche muss als erstes gebaut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Wiese darf nicht bebaut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Im Wald dürfen keine Baumhäuser errichtet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Der Wald darf nicht bewirtschaftet werden; es steht kein Holz zum Bau von Holzhäusern zur Verfügung</a:t>
            </a:r>
          </a:p>
        </p:txBody>
      </p:sp>
    </p:spTree>
    <p:extLst>
      <p:ext uri="{BB962C8B-B14F-4D97-AF65-F5344CB8AC3E}">
        <p14:creationId xmlns:p14="http://schemas.microsoft.com/office/powerpoint/2010/main" val="3833161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Himmel, draußen, Natur, Berg enthält.&#10;&#10;Automatisch generierte Beschreibung">
            <a:extLst>
              <a:ext uri="{FF2B5EF4-FFF2-40B4-BE49-F238E27FC236}">
                <a16:creationId xmlns:a16="http://schemas.microsoft.com/office/drawing/2014/main" id="{5061DE75-07F1-EB13-AE3C-728E578BE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147370"/>
            <a:ext cx="11160369" cy="571063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561092F-99F6-499B-84F6-69BFEFC616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87688" y="3501008"/>
            <a:ext cx="9144000" cy="2387600"/>
          </a:xfrm>
        </p:spPr>
        <p:txBody>
          <a:bodyPr/>
          <a:lstStyle/>
          <a:p>
            <a:r>
              <a:rPr lang="de-DE" sz="8000" b="1" dirty="0"/>
              <a:t>Wasserkraft</a:t>
            </a:r>
            <a:endParaRPr lang="de-DE" b="1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563E193-A831-4FB1-A446-F828B4F852CC}"/>
              </a:ext>
            </a:extLst>
          </p:cNvPr>
          <p:cNvSpPr txBox="1"/>
          <p:nvPr/>
        </p:nvSpPr>
        <p:spPr>
          <a:xfrm>
            <a:off x="11559033" y="6189785"/>
            <a:ext cx="45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[2]</a:t>
            </a:r>
          </a:p>
        </p:txBody>
      </p:sp>
    </p:spTree>
    <p:extLst>
      <p:ext uri="{BB962C8B-B14F-4D97-AF65-F5344CB8AC3E}">
        <p14:creationId xmlns:p14="http://schemas.microsoft.com/office/powerpoint/2010/main" val="35814606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16BD957B-3DEB-4DEA-ADF8-A0485A793D51}"/>
              </a:ext>
            </a:extLst>
          </p:cNvPr>
          <p:cNvSpPr txBox="1"/>
          <p:nvPr/>
        </p:nvSpPr>
        <p:spPr>
          <a:xfrm>
            <a:off x="191344" y="1089610"/>
            <a:ext cx="4937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u="sng" dirty="0" err="1"/>
              <a:t>Krato</a:t>
            </a:r>
            <a:endParaRPr lang="de-DE" sz="3600" u="sng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3F60D72-3ED2-4992-922A-EECC1902C6D8}"/>
              </a:ext>
            </a:extLst>
          </p:cNvPr>
          <p:cNvSpPr txBox="1"/>
          <p:nvPr/>
        </p:nvSpPr>
        <p:spPr>
          <a:xfrm>
            <a:off x="8665698" y="154745"/>
            <a:ext cx="2996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Team: _________________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7659923-7A36-419C-9D97-D3E879AFE5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907" y="4855988"/>
            <a:ext cx="1877483" cy="1847268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FDF82FF-D9A2-357F-8E53-36CAD37A732A}"/>
              </a:ext>
            </a:extLst>
          </p:cNvPr>
          <p:cNvGrpSpPr/>
          <p:nvPr/>
        </p:nvGrpSpPr>
        <p:grpSpPr>
          <a:xfrm>
            <a:off x="2135560" y="1412776"/>
            <a:ext cx="7524291" cy="5134189"/>
            <a:chOff x="1254515" y="214479"/>
            <a:chExt cx="8909392" cy="6548510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CD645BC1-51FC-48B1-A866-E40A05061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4515" y="214479"/>
              <a:ext cx="8909392" cy="6548510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8957CB8C-1997-4A51-8483-BA78A0F2E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7233" y="5365910"/>
              <a:ext cx="505911" cy="413712"/>
            </a:xfrm>
            <a:prstGeom prst="rect">
              <a:avLst/>
            </a:prstGeom>
          </p:spPr>
        </p:pic>
      </p:grpSp>
      <p:pic>
        <p:nvPicPr>
          <p:cNvPr id="10" name="Grafik 9">
            <a:extLst>
              <a:ext uri="{FF2B5EF4-FFF2-40B4-BE49-F238E27FC236}">
                <a16:creationId xmlns:a16="http://schemas.microsoft.com/office/drawing/2014/main" id="{808879E6-F59E-4716-893A-4B8C2DCE007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7133" y="1582201"/>
            <a:ext cx="1511749" cy="11078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7525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4531B5-D181-482B-AF46-1BBDFF8CC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Voraussetzungen – </a:t>
            </a:r>
            <a:r>
              <a:rPr lang="de-DE" dirty="0" err="1"/>
              <a:t>Krato</a:t>
            </a:r>
            <a:r>
              <a:rPr lang="de-DE" dirty="0"/>
              <a:t> </a:t>
            </a:r>
          </a:p>
        </p:txBody>
      </p:sp>
      <p:pic>
        <p:nvPicPr>
          <p:cNvPr id="4" name="Inhaltsplatzhalter 6">
            <a:extLst>
              <a:ext uri="{FF2B5EF4-FFF2-40B4-BE49-F238E27FC236}">
                <a16:creationId xmlns:a16="http://schemas.microsoft.com/office/drawing/2014/main" id="{686769CA-158A-4832-BBDF-BBCC274166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716" y="5193714"/>
            <a:ext cx="688908" cy="62184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D5C79DC-3C18-42A3-AFE6-1CAE7EEC6C7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222" y="3623176"/>
            <a:ext cx="628650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CE38F58-163E-4798-915B-684830F37A0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272" y="2051035"/>
            <a:ext cx="609600" cy="6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89F83E4-97D4-4903-88B1-BCE446EBD79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93" y="4380128"/>
            <a:ext cx="6286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973B31F-4535-4E9C-AC7F-28E4BC088812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884" y="2781015"/>
            <a:ext cx="695325" cy="6667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825724C-5698-4A07-A653-5988F8D920ED}"/>
              </a:ext>
            </a:extLst>
          </p:cNvPr>
          <p:cNvSpPr txBox="1"/>
          <p:nvPr/>
        </p:nvSpPr>
        <p:spPr>
          <a:xfrm>
            <a:off x="2356834" y="2051035"/>
            <a:ext cx="802353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Viel Sonneneinstrahlung, im Durchschnitt 7 Stunden am Tag Sonne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Genügend Biomasse zum Betreiben einer Biogasanlage vorhanden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Wenig Wind aus Norden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Es darf in die Höhe gebaut werden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Ebbe/Flut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Fluss ist nicht freigegeben zur Nutzung der Wasserenergie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Küche muss als erstes gebaut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Die Wiese darf bebaut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Im Wald dürfen Baumhäuser (max. 4) errichtet werden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Der Wald darf nicht bewirtschaftet werden; es steht kein Holz zum Bau von Holzhäusern zur Verfügung</a:t>
            </a:r>
          </a:p>
        </p:txBody>
      </p:sp>
    </p:spTree>
    <p:extLst>
      <p:ext uri="{BB962C8B-B14F-4D97-AF65-F5344CB8AC3E}">
        <p14:creationId xmlns:p14="http://schemas.microsoft.com/office/powerpoint/2010/main" val="36250597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F035E7-9E64-45A6-B29F-74ABE3187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ADE2EE6-4745-47C4-9712-FA7F8AC793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de-DE" dirty="0"/>
              <a:t>[1] Zusammensetzung des Biogases (Rohbiogas)  </a:t>
            </a:r>
            <a:r>
              <a:rPr lang="de-DE" dirty="0">
                <a:hlinkClick r:id="rId2"/>
              </a:rPr>
              <a:t>http://asue.de/biomethan/grafiken/zusammensetzung_des_biogases_rohbiogas</a:t>
            </a:r>
            <a:r>
              <a:rPr lang="de-DE" dirty="0"/>
              <a:t> [Zugriff: 24.05.2018]</a:t>
            </a:r>
          </a:p>
          <a:p>
            <a:pPr marL="0" indent="0">
              <a:buNone/>
            </a:pPr>
            <a:r>
              <a:rPr lang="de-DE" dirty="0"/>
              <a:t>[2] Wasserfall: </a:t>
            </a:r>
            <a:r>
              <a:rPr lang="de-DE" dirty="0">
                <a:hlinkClick r:id="rId3"/>
              </a:rPr>
              <a:t>https://ecosetter.com/wasserkraft-liegt-bei-erneuerbaren-energien-an-vorderster-stelle/</a:t>
            </a:r>
            <a:r>
              <a:rPr lang="de-DE" dirty="0"/>
              <a:t> [Zugriff: 02.06.2018]</a:t>
            </a:r>
          </a:p>
          <a:p>
            <a:pPr marL="0" indent="0">
              <a:buNone/>
            </a:pPr>
            <a:r>
              <a:rPr lang="de-DE" dirty="0"/>
              <a:t>[3] Wasserrad: </a:t>
            </a:r>
            <a:r>
              <a:rPr lang="de-DE" dirty="0">
                <a:hlinkClick r:id="rId4"/>
              </a:rPr>
              <a:t>http://www.christophstal-freudenstadt.de/index.php?id=159</a:t>
            </a:r>
            <a:r>
              <a:rPr lang="de-DE" dirty="0"/>
              <a:t> [Zugriff: 02.06.2018]</a:t>
            </a:r>
          </a:p>
          <a:p>
            <a:pPr marL="0" indent="0">
              <a:buNone/>
            </a:pPr>
            <a:r>
              <a:rPr lang="de-DE" dirty="0"/>
              <a:t>[4] Gezeitenkraftwerk: </a:t>
            </a:r>
            <a:r>
              <a:rPr lang="de-DE" dirty="0">
                <a:hlinkClick r:id="rId5"/>
              </a:rPr>
              <a:t>https://www.enerdream.de/oekostrom/wasserkraft-das-baendigen-der-urgewalt/8-gezeiten-kraftquelle-der-erde.html</a:t>
            </a:r>
            <a:r>
              <a:rPr lang="de-DE" dirty="0"/>
              <a:t> [Zugriff: 02.ß6.2018]</a:t>
            </a:r>
          </a:p>
          <a:p>
            <a:pPr marL="0" indent="0">
              <a:buNone/>
            </a:pPr>
            <a:r>
              <a:rPr lang="de-DE" dirty="0"/>
              <a:t>[5] Wellenkraftwerk (Schwimmersystem): </a:t>
            </a:r>
            <a:r>
              <a:rPr lang="de-DE" dirty="0">
                <a:hlinkClick r:id="rId6"/>
              </a:rPr>
              <a:t>http://www.biologie-schule.de/wellenkraftwerk.php</a:t>
            </a:r>
            <a:r>
              <a:rPr lang="de-DE" dirty="0"/>
              <a:t> [Zugriff: 01.06.2018]</a:t>
            </a:r>
          </a:p>
          <a:p>
            <a:pPr marL="0" indent="0">
              <a:buNone/>
            </a:pPr>
            <a:r>
              <a:rPr lang="de-DE" dirty="0"/>
              <a:t>[6] Meeresströmungskraftwerk: </a:t>
            </a:r>
            <a:r>
              <a:rPr lang="de-DE" dirty="0">
                <a:hlinkClick r:id="rId7"/>
              </a:rPr>
              <a:t>https://www.maschinenmarkt.vogel.de/getriebewaelzlager-fuer-meeresstroemungskraftwerk-sind-bis-1090-mm-gross-a-186353/</a:t>
            </a:r>
            <a:r>
              <a:rPr lang="de-DE" dirty="0"/>
              <a:t> [Zugriff: 01.06.2018]</a:t>
            </a:r>
          </a:p>
        </p:txBody>
      </p:sp>
    </p:spTree>
    <p:extLst>
      <p:ext uri="{BB962C8B-B14F-4D97-AF65-F5344CB8AC3E}">
        <p14:creationId xmlns:p14="http://schemas.microsoft.com/office/powerpoint/2010/main" val="2549377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Wellenkraftwerk">
            <a:extLst>
              <a:ext uri="{FF2B5EF4-FFF2-40B4-BE49-F238E27FC236}">
                <a16:creationId xmlns:a16="http://schemas.microsoft.com/office/drawing/2014/main" id="{FA04B5DB-45B4-46C0-81D0-7B82FF3E43F6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669277"/>
            <a:ext cx="4473102" cy="193026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915FFEBC-621E-44BE-A949-7A6ACDC63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459"/>
            <a:ext cx="10515600" cy="1325563"/>
          </a:xfrm>
        </p:spPr>
        <p:txBody>
          <a:bodyPr/>
          <a:lstStyle/>
          <a:p>
            <a:r>
              <a:rPr lang="de-DE" dirty="0"/>
              <a:t>Wasserkraftwerkstypen</a:t>
            </a:r>
          </a:p>
        </p:txBody>
      </p:sp>
      <p:pic>
        <p:nvPicPr>
          <p:cNvPr id="8" name="Grafik 7" descr="Oben: Künstlerische Darstellung einer Sea-Gen-Einheit im Betrieb.">
            <a:extLst>
              <a:ext uri="{FF2B5EF4-FFF2-40B4-BE49-F238E27FC236}">
                <a16:creationId xmlns:a16="http://schemas.microsoft.com/office/drawing/2014/main" id="{F2C6650C-A130-43A1-8E4D-CC3862C6D1AC}"/>
              </a:ext>
            </a:extLst>
          </p:cNvPr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546" y="4505696"/>
            <a:ext cx="2257425" cy="2257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BE8ED33-16F7-45ED-A669-37F378E245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521" y="1477366"/>
            <a:ext cx="3449477" cy="2587108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31427CF-5D44-413F-9029-D8F8B0BD6B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002" y="1549630"/>
            <a:ext cx="3697497" cy="2773123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F8C18D96-CBEE-4C0A-B950-D620362A7712}"/>
              </a:ext>
            </a:extLst>
          </p:cNvPr>
          <p:cNvSpPr txBox="1"/>
          <p:nvPr/>
        </p:nvSpPr>
        <p:spPr>
          <a:xfrm>
            <a:off x="10369971" y="6414875"/>
            <a:ext cx="478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[6]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FD66C24-52B9-4DA0-840D-B7904BF2B7FC}"/>
              </a:ext>
            </a:extLst>
          </p:cNvPr>
          <p:cNvSpPr txBox="1"/>
          <p:nvPr/>
        </p:nvSpPr>
        <p:spPr>
          <a:xfrm>
            <a:off x="5273865" y="6230209"/>
            <a:ext cx="478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[5]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236B728B-1098-494B-A9EA-F0FFA825C9EA}"/>
              </a:ext>
            </a:extLst>
          </p:cNvPr>
          <p:cNvSpPr txBox="1"/>
          <p:nvPr/>
        </p:nvSpPr>
        <p:spPr>
          <a:xfrm>
            <a:off x="10875499" y="3731087"/>
            <a:ext cx="478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[4]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9C9FA5C5-A87B-4884-B807-0EAB6F4DEACA}"/>
              </a:ext>
            </a:extLst>
          </p:cNvPr>
          <p:cNvSpPr txBox="1"/>
          <p:nvPr/>
        </p:nvSpPr>
        <p:spPr>
          <a:xfrm>
            <a:off x="4828311" y="4006485"/>
            <a:ext cx="478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[3]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906F0E3A-98FF-49E0-8422-1051122311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3901" y="182117"/>
            <a:ext cx="838200" cy="919588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C0992E8D-5C14-40C4-9182-8DB0584035B1}"/>
              </a:ext>
            </a:extLst>
          </p:cNvPr>
          <p:cNvSpPr txBox="1"/>
          <p:nvPr/>
        </p:nvSpPr>
        <p:spPr>
          <a:xfrm>
            <a:off x="2218305" y="1200637"/>
            <a:ext cx="1712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Wasserrad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3A20E60D-2FB5-4A75-A13A-C4701A6B33FB}"/>
              </a:ext>
            </a:extLst>
          </p:cNvPr>
          <p:cNvSpPr txBox="1"/>
          <p:nvPr/>
        </p:nvSpPr>
        <p:spPr>
          <a:xfrm>
            <a:off x="8249098" y="1130490"/>
            <a:ext cx="2311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Gezeitenkraftwerk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A232D82A-8F8B-488A-939E-C31B3D9AD692}"/>
              </a:ext>
            </a:extLst>
          </p:cNvPr>
          <p:cNvSpPr txBox="1"/>
          <p:nvPr/>
        </p:nvSpPr>
        <p:spPr>
          <a:xfrm>
            <a:off x="2181189" y="4337881"/>
            <a:ext cx="184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Wellenkraftwerk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7B599758-A93D-4857-B38C-E5C81A1979C3}"/>
              </a:ext>
            </a:extLst>
          </p:cNvPr>
          <p:cNvSpPr txBox="1"/>
          <p:nvPr/>
        </p:nvSpPr>
        <p:spPr>
          <a:xfrm>
            <a:off x="7831079" y="4181276"/>
            <a:ext cx="3162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Meeresströmungskraftwerk</a:t>
            </a:r>
          </a:p>
        </p:txBody>
      </p:sp>
    </p:spTree>
    <p:extLst>
      <p:ext uri="{BB962C8B-B14F-4D97-AF65-F5344CB8AC3E}">
        <p14:creationId xmlns:p14="http://schemas.microsoft.com/office/powerpoint/2010/main" val="149031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D28AE5-6A86-4C18-965B-AF7092248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Teameinteilung und Anfangsstation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956B2145-7DFB-4E78-A6E6-EF34E9B9F5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699488"/>
              </p:ext>
            </p:extLst>
          </p:nvPr>
        </p:nvGraphicFramePr>
        <p:xfrm>
          <a:off x="2032000" y="2348880"/>
          <a:ext cx="8128000" cy="443349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406538094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317488457"/>
                    </a:ext>
                  </a:extLst>
                </a:gridCol>
              </a:tblGrid>
              <a:tr h="511436"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Station 1 (Gruppentische)</a:t>
                      </a:r>
                    </a:p>
                    <a:p>
                      <a:pPr algn="ctr"/>
                      <a:r>
                        <a:rPr lang="de-DE" sz="1600" b="0" dirty="0"/>
                        <a:t>Das Wasserrad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Station 2 (Laborzeile)</a:t>
                      </a:r>
                    </a:p>
                    <a:p>
                      <a:pPr algn="ctr"/>
                      <a:r>
                        <a:rPr lang="de-DE" sz="1600" b="0" dirty="0"/>
                        <a:t>Das Gezeitenkraftwerk (Wellen- und Meeresströmungskraftwerk)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624112"/>
                  </a:ext>
                </a:extLst>
              </a:tr>
              <a:tr h="511436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6709604"/>
                  </a:ext>
                </a:extLst>
              </a:tr>
              <a:tr h="511436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685593"/>
                  </a:ext>
                </a:extLst>
              </a:tr>
              <a:tr h="511436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323090"/>
                  </a:ext>
                </a:extLst>
              </a:tr>
              <a:tr h="511436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427835"/>
                  </a:ext>
                </a:extLst>
              </a:tr>
              <a:tr h="511436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6166679"/>
                  </a:ext>
                </a:extLst>
              </a:tr>
              <a:tr h="511436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7944496"/>
                  </a:ext>
                </a:extLst>
              </a:tr>
              <a:tr h="511436"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245694"/>
                  </a:ext>
                </a:extLst>
              </a:tr>
            </a:tbl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F657A078-727E-4948-9CE1-2CCEDFDE5B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998" y="258459"/>
            <a:ext cx="838200" cy="91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23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C6F014-71C8-423E-8465-10DC4F8E6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00808"/>
            <a:ext cx="9144000" cy="2387600"/>
          </a:xfrm>
        </p:spPr>
        <p:txBody>
          <a:bodyPr>
            <a:normAutofit/>
          </a:bodyPr>
          <a:lstStyle/>
          <a:p>
            <a:r>
              <a:rPr lang="de-DE" sz="1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Kaufaktion!</a:t>
            </a:r>
          </a:p>
        </p:txBody>
      </p:sp>
    </p:spTree>
    <p:extLst>
      <p:ext uri="{BB962C8B-B14F-4D97-AF65-F5344CB8AC3E}">
        <p14:creationId xmlns:p14="http://schemas.microsoft.com/office/powerpoint/2010/main" val="1721263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41DC8D-DA67-4D49-B1E5-16A5BBE01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Der Inselvergleich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FB122A7-CD36-4A92-BACE-B5CB592886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de-DE" dirty="0"/>
              <a:t>Aufgabe: Betrachtet die Insel des Teams neben euch und erarbeitet und diskutiert gemeinsam folgende Aspekte </a:t>
            </a:r>
          </a:p>
          <a:p>
            <a:pPr marL="0" lvl="0" indent="0">
              <a:buNone/>
            </a:pPr>
            <a:endParaRPr lang="de-DE" dirty="0"/>
          </a:p>
          <a:p>
            <a:r>
              <a:rPr lang="de-DE" dirty="0"/>
              <a:t>Vorgehensweise bei der Bebauung der Insel </a:t>
            </a:r>
          </a:p>
          <a:p>
            <a:pPr lvl="1"/>
            <a:r>
              <a:rPr lang="de-DE" sz="1600" dirty="0"/>
              <a:t>Gemeinsamkeiten/Unterschiede? Worauf habt ihr geachtet oder an was habt euch orientiert?</a:t>
            </a:r>
          </a:p>
          <a:p>
            <a:pPr lvl="0"/>
            <a:r>
              <a:rPr lang="de-DE" dirty="0"/>
              <a:t>Sind euch Schwierigkeiten begegnet?</a:t>
            </a:r>
          </a:p>
          <a:p>
            <a:pPr lvl="0"/>
            <a:r>
              <a:rPr lang="de-DE" dirty="0"/>
              <a:t>Wie sieht eure Finanzlage aus?</a:t>
            </a:r>
          </a:p>
          <a:p>
            <a:pPr lvl="0"/>
            <a:r>
              <a:rPr lang="de-DE" dirty="0"/>
              <a:t>Würdet ihr wieder auf diese Weise vorgehen? </a:t>
            </a:r>
          </a:p>
          <a:p>
            <a:pPr lvl="1"/>
            <a:r>
              <a:rPr lang="de-DE" sz="1600" dirty="0"/>
              <a:t> Gibt es Dinge, welche ihr anders machen würdet oder auf welche ihr besser achten würdet?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05C4DD3-C006-4AF5-A79F-CF8EBA67A718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302" y="2380639"/>
            <a:ext cx="2569698" cy="1772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375FB89-59C1-426F-8A71-9911D1731D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649" y="114935"/>
            <a:ext cx="1540248" cy="156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273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41DC8D-DA67-4D49-B1E5-16A5BBE01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Vorstellung eurer Inseln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FB122A7-CD36-4A92-BACE-B5CB59288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395952" cy="4351338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de-DE" sz="2600" dirty="0"/>
              <a:t>Aufgabe: </a:t>
            </a:r>
          </a:p>
          <a:p>
            <a:pPr marL="0" lvl="0" indent="0">
              <a:buNone/>
            </a:pPr>
            <a:r>
              <a:rPr lang="de-DE" sz="2600" dirty="0"/>
              <a:t>Stellt eure Insel kurz vor (vor der Bebauung).</a:t>
            </a:r>
          </a:p>
          <a:p>
            <a:pPr marL="0" lvl="0" indent="0">
              <a:buNone/>
            </a:pPr>
            <a:r>
              <a:rPr lang="de-DE" sz="2600" dirty="0"/>
              <a:t>Berichtet anschließend über eure unterschiedlichen Erfahrungen beim Bau der Eco-Resorts anhand der erarbeiteten Aspekte. </a:t>
            </a:r>
          </a:p>
          <a:p>
            <a:pPr marL="0" lvl="0" indent="0">
              <a:buNone/>
            </a:pPr>
            <a:endParaRPr lang="de-DE" dirty="0"/>
          </a:p>
          <a:p>
            <a:r>
              <a:rPr lang="de-DE" dirty="0"/>
              <a:t>Vorgehensweise bei der Bebauung der Insel </a:t>
            </a:r>
          </a:p>
          <a:p>
            <a:pPr lvl="1"/>
            <a:r>
              <a:rPr lang="de-DE" sz="1600" dirty="0"/>
              <a:t>Gemeinsamkeiten/Unterschiede? Worauf habt ihr geachtet oder an was habt euch orientiert?</a:t>
            </a:r>
          </a:p>
          <a:p>
            <a:pPr lvl="0"/>
            <a:r>
              <a:rPr lang="de-DE" dirty="0"/>
              <a:t>Sind euch Schwierigkeiten begegnet?</a:t>
            </a:r>
          </a:p>
          <a:p>
            <a:pPr lvl="0"/>
            <a:r>
              <a:rPr lang="de-DE" dirty="0"/>
              <a:t>Wie sieht eure Finanzlage aus?</a:t>
            </a:r>
          </a:p>
          <a:p>
            <a:pPr lvl="0"/>
            <a:r>
              <a:rPr lang="de-DE" dirty="0"/>
              <a:t>Würdet ihr wieder auf diese Weise vorgehen? </a:t>
            </a:r>
          </a:p>
          <a:p>
            <a:pPr lvl="1"/>
            <a:r>
              <a:rPr lang="de-DE" sz="1600" dirty="0"/>
              <a:t> Gibt es Dinge, welche ihr anders machen würdet oder auf welche ihr besser achten würdet?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05C4DD3-C006-4AF5-A79F-CF8EBA67A718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9255" y="3126199"/>
            <a:ext cx="3202745" cy="2194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E375FB89-59C1-426F-8A71-9911D1731D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649" y="114935"/>
            <a:ext cx="1540248" cy="156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140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trichzeichnung enthält.&#10;&#10;Automatisch generierte Beschreibung">
            <a:extLst>
              <a:ext uri="{FF2B5EF4-FFF2-40B4-BE49-F238E27FC236}">
                <a16:creationId xmlns:a16="http://schemas.microsoft.com/office/drawing/2014/main" id="{84069C09-CAB3-C5EF-A647-FC65ABD66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3242" y="1108540"/>
            <a:ext cx="6891528" cy="4206240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3E82A2-5182-4567-B443-C46CFE9859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230" y="2814638"/>
            <a:ext cx="9144000" cy="2387600"/>
          </a:xfrm>
        </p:spPr>
        <p:txBody>
          <a:bodyPr/>
          <a:lstStyle/>
          <a:p>
            <a:r>
              <a:rPr lang="de-DE" dirty="0"/>
              <a:t>Ein Blick in die Zukunft</a:t>
            </a:r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id="{7BD0D893-C128-4FEC-A7A4-F9330BE346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7550" y="5427321"/>
            <a:ext cx="9144000" cy="1655762"/>
          </a:xfrm>
        </p:spPr>
        <p:txBody>
          <a:bodyPr/>
          <a:lstStyle/>
          <a:p>
            <a:r>
              <a:rPr lang="de-DE" b="1" dirty="0"/>
              <a:t>Wie sieht eure Insel wohl in 10, 20 oder sogar 50 Jahren aus?</a:t>
            </a:r>
          </a:p>
        </p:txBody>
      </p:sp>
    </p:spTree>
    <p:extLst>
      <p:ext uri="{BB962C8B-B14F-4D97-AF65-F5344CB8AC3E}">
        <p14:creationId xmlns:p14="http://schemas.microsoft.com/office/powerpoint/2010/main" val="2362084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2495F92-1332-4B4F-AB07-853D1C31F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1916832"/>
            <a:ext cx="10515600" cy="1325563"/>
          </a:xfrm>
        </p:spPr>
        <p:txBody>
          <a:bodyPr/>
          <a:lstStyle/>
          <a:p>
            <a:r>
              <a:rPr lang="de-DE" b="1" dirty="0"/>
              <a:t>Abschlussdiskussion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2E1D13E-CFBD-4268-ABAD-EE9E67EE20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7368" y="1988840"/>
            <a:ext cx="8186860" cy="4783016"/>
          </a:xfrm>
        </p:spPr>
        <p:txBody>
          <a:bodyPr/>
          <a:lstStyle/>
          <a:p>
            <a:pPr marL="0" indent="0" algn="ctr">
              <a:buNone/>
            </a:pPr>
            <a:endParaRPr lang="de-DE" dirty="0"/>
          </a:p>
          <a:p>
            <a:pPr marL="0" indent="0" algn="ctr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sz="3600" dirty="0"/>
              <a:t>(Regenerative) Energien in der Zukunft</a:t>
            </a:r>
          </a:p>
          <a:p>
            <a:pPr marL="0" indent="0" algn="ctr">
              <a:buNone/>
            </a:pPr>
            <a:r>
              <a:rPr lang="de-DE" sz="3600" dirty="0"/>
              <a:t>???</a:t>
            </a:r>
          </a:p>
          <a:p>
            <a:pPr marL="0" indent="0" algn="ctr">
              <a:buNone/>
            </a:pPr>
            <a:r>
              <a:rPr lang="de-DE" sz="3600" dirty="0"/>
              <a:t>Welche Energiequelle wird sich durchsetzen und warum?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17144B8-7482-789B-578C-9B368DBD7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392" y="248606"/>
            <a:ext cx="2297040" cy="2331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04214"/>
      </p:ext>
    </p:extLst>
  </p:cSld>
  <p:clrMapOvr>
    <a:masterClrMapping/>
  </p:clrMapOvr>
</p:sld>
</file>

<file path=ppt/theme/theme1.xml><?xml version="1.0" encoding="utf-8"?>
<a:theme xmlns:a="http://schemas.openxmlformats.org/drawingml/2006/main" name="Universität Bielefeld">
  <a:themeElements>
    <a:clrScheme name="Benutzerdefiniert 1">
      <a:dk1>
        <a:sysClr val="windowText" lastClr="000000"/>
      </a:dk1>
      <a:lt1>
        <a:sysClr val="window" lastClr="FFFFFF"/>
      </a:lt1>
      <a:dk2>
        <a:srgbClr val="7F7F7F"/>
      </a:dk2>
      <a:lt2>
        <a:srgbClr val="FFFFFF"/>
      </a:lt2>
      <a:accent1>
        <a:srgbClr val="000000"/>
      </a:accent1>
      <a:accent2>
        <a:srgbClr val="7F7F7F"/>
      </a:accent2>
      <a:accent3>
        <a:srgbClr val="A5A5A5"/>
      </a:accent3>
      <a:accent4>
        <a:srgbClr val="BFBFBF"/>
      </a:accent4>
      <a:accent5>
        <a:srgbClr val="D8D8D8"/>
      </a:accent5>
      <a:accent6>
        <a:srgbClr val="F2F2F2"/>
      </a:accent6>
      <a:hlink>
        <a:srgbClr val="000000"/>
      </a:hlink>
      <a:folHlink>
        <a:srgbClr val="000000"/>
      </a:folHlink>
    </a:clrScheme>
    <a:fontScheme name="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z="15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500" dirty="0" err="1" smtClean="0"/>
        </a:defPPr>
      </a:lstStyle>
    </a:txDef>
  </a:objectDefaults>
  <a:extraClrSchemeLst/>
  <a:custClrLst>
    <a:custClr name="Fakultät für Biologie">
      <a:srgbClr val="92B168"/>
    </a:custClr>
    <a:custClr name="Fakultät für Chemie">
      <a:srgbClr val="A08CAA"/>
    </a:custClr>
    <a:custClr name="Fakultät für Erziehungswissenschaft">
      <a:srgbClr val="F08C50"/>
    </a:custClr>
    <a:custClr name="Fakultät für Geschichtswissenschaft, Philosophie und Theologie">
      <a:srgbClr val="7DB4BE"/>
    </a:custClr>
    <a:custClr name="Fakultät für Gesundheitswissenschaften">
      <a:srgbClr val="DC5A5A"/>
    </a:custClr>
    <a:custClr name="Fakultät für Linguistik und Literaturwissenschaft">
      <a:srgbClr val="8FA3B9"/>
    </a:custClr>
    <a:custClr name="Fakultät für Mathematik">
      <a:srgbClr val="DCAA41"/>
    </a:custClr>
    <a:custClr name="Medizinische Fakultät">
      <a:srgbClr val="145F7D"/>
    </a:custClr>
    <a:custClr name="Fakultät für Physik">
      <a:srgbClr val="649696"/>
    </a:custClr>
    <a:custClr name="Fakultät für Rechtswissenschaft">
      <a:srgbClr val="8C8C96"/>
    </a:custClr>
    <a:custClr name="Fakultät für Psychologie und Sportwissenschaft">
      <a:srgbClr val="8C3250"/>
    </a:custClr>
    <a:custClr name="Fakultät für Soziologie">
      <a:srgbClr val="AF4B50"/>
    </a:custClr>
    <a:custClr name="Technische Fakultät">
      <a:srgbClr val="558CA0"/>
    </a:custClr>
    <a:custClr name="Fakultät für Wirtschaftswissenschaften">
      <a:srgbClr val="46506E"/>
    </a:custClr>
    <a:custClr name="Grün Print">
      <a:srgbClr val="008965"/>
    </a:custClr>
    <a:custClr name="Grün Digital">
      <a:srgbClr val="14F5B4"/>
    </a:custClr>
  </a:custClrLst>
  <a:extLst>
    <a:ext uri="{05A4C25C-085E-4340-85A3-A5531E510DB2}">
      <thm15:themeFamily xmlns:thm15="http://schemas.microsoft.com/office/thememl/2012/main" name="UBF_PowerPoint_de_Biologie" id="{F54F3BEA-C234-4675-B08E-9072D9F46F0F}" vid="{0A4CDBB3-DB20-4885-BCF8-FBAF3EA04103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UBF_PowerPoint_de_Biologie</Template>
  <TotalTime>0</TotalTime>
  <Words>907</Words>
  <Application>Microsoft Office PowerPoint</Application>
  <PresentationFormat>Breitbild</PresentationFormat>
  <Paragraphs>164</Paragraphs>
  <Slides>22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5" baseType="lpstr">
      <vt:lpstr>Arial</vt:lpstr>
      <vt:lpstr>Calibri</vt:lpstr>
      <vt:lpstr>Universität Bielefeld</vt:lpstr>
      <vt:lpstr>Regenerative Energien</vt:lpstr>
      <vt:lpstr>Wasserkraft</vt:lpstr>
      <vt:lpstr>Wasserkraftwerkstypen</vt:lpstr>
      <vt:lpstr>Teameinteilung und Anfangsstation</vt:lpstr>
      <vt:lpstr>Kaufaktion!</vt:lpstr>
      <vt:lpstr>Der Inselvergleich</vt:lpstr>
      <vt:lpstr>Vorstellung eurer Inseln</vt:lpstr>
      <vt:lpstr>Ein Blick in die Zukunft</vt:lpstr>
      <vt:lpstr>Abschlussdiskussion</vt:lpstr>
      <vt:lpstr>PowerPoint-Präsentation</vt:lpstr>
      <vt:lpstr>Voraussetzungen – Jakarta </vt:lpstr>
      <vt:lpstr>PowerPoint-Präsentation</vt:lpstr>
      <vt:lpstr>Voraussetzungen – Naro </vt:lpstr>
      <vt:lpstr>PowerPoint-Präsentation</vt:lpstr>
      <vt:lpstr>Voraussetzungen – Arensa </vt:lpstr>
      <vt:lpstr>PowerPoint-Präsentation</vt:lpstr>
      <vt:lpstr>Voraussetzungen – Volania </vt:lpstr>
      <vt:lpstr>PowerPoint-Präsentation</vt:lpstr>
      <vt:lpstr>Voraussetzungen – Rabonsis </vt:lpstr>
      <vt:lpstr>PowerPoint-Präsentation</vt:lpstr>
      <vt:lpstr>Voraussetzungen – Krato </vt:lpstr>
      <vt:lpstr>Bildquellen</vt:lpstr>
    </vt:vector>
  </TitlesOfParts>
  <Company>Universität Bielefeld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Thema der  Präsentation</dc:title>
  <dc:creator>RD Fotografie</dc:creator>
  <cp:lastModifiedBy>Colin Peperkorn</cp:lastModifiedBy>
  <cp:revision>5</cp:revision>
  <dcterms:created xsi:type="dcterms:W3CDTF">2019-05-01T20:14:08Z</dcterms:created>
  <dcterms:modified xsi:type="dcterms:W3CDTF">2022-05-04T11:18:45Z</dcterms:modified>
</cp:coreProperties>
</file>