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8" r:id="rId4"/>
    <p:sldId id="292" r:id="rId5"/>
    <p:sldId id="259" r:id="rId6"/>
    <p:sldId id="273" r:id="rId7"/>
    <p:sldId id="284" r:id="rId8"/>
    <p:sldId id="268" r:id="rId9"/>
    <p:sldId id="260" r:id="rId10"/>
    <p:sldId id="261" r:id="rId11"/>
    <p:sldId id="285" r:id="rId12"/>
    <p:sldId id="272" r:id="rId13"/>
    <p:sldId id="264" r:id="rId14"/>
    <p:sldId id="271" r:id="rId15"/>
    <p:sldId id="263" r:id="rId16"/>
    <p:sldId id="287" r:id="rId17"/>
    <p:sldId id="276" r:id="rId18"/>
    <p:sldId id="277" r:id="rId19"/>
    <p:sldId id="278" r:id="rId20"/>
    <p:sldId id="281" r:id="rId21"/>
    <p:sldId id="288" r:id="rId22"/>
    <p:sldId id="279" r:id="rId23"/>
    <p:sldId id="282" r:id="rId24"/>
    <p:sldId id="283" r:id="rId25"/>
    <p:sldId id="280" r:id="rId26"/>
    <p:sldId id="286" r:id="rId27"/>
    <p:sldId id="274" r:id="rId28"/>
    <p:sldId id="275" r:id="rId29"/>
    <p:sldId id="267" r:id="rId30"/>
    <p:sldId id="266" r:id="rId31"/>
    <p:sldId id="290" r:id="rId32"/>
    <p:sldId id="291"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Benutzer" initials="W" lastIdx="1" clrIdx="0">
    <p:extLst>
      <p:ext uri="{19B8F6BF-5375-455C-9EA6-DF929625EA0E}">
        <p15:presenceInfo xmlns:p15="http://schemas.microsoft.com/office/powerpoint/2012/main" userId="Windows-Benutz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4"/>
    <a:srgbClr val="0071BC"/>
    <a:srgbClr val="CC0000"/>
    <a:srgbClr val="A50021"/>
    <a:srgbClr val="FF616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6" autoAdjust="0"/>
    <p:restoredTop sz="94364" autoAdjust="0"/>
  </p:normalViewPr>
  <p:slideViewPr>
    <p:cSldViewPr snapToGrid="0" showGuides="1">
      <p:cViewPr varScale="1">
        <p:scale>
          <a:sx n="97" d="100"/>
          <a:sy n="97" d="100"/>
        </p:scale>
        <p:origin x="90"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91E84E69-7353-4485-A247-DBDC4B9CB173}" type="datetimeFigureOut">
              <a:rPr lang="de-DE" smtClean="0"/>
              <a:t>06.05.2022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330739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1E84E69-7353-4485-A247-DBDC4B9CB173}" type="datetimeFigureOut">
              <a:rPr lang="de-DE" smtClean="0"/>
              <a:t>06.05.2022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245302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1E84E69-7353-4485-A247-DBDC4B9CB173}" type="datetimeFigureOut">
              <a:rPr lang="de-DE" smtClean="0"/>
              <a:t>06.05.2022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91177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1E84E69-7353-4485-A247-DBDC4B9CB173}" type="datetimeFigureOut">
              <a:rPr lang="de-DE" smtClean="0"/>
              <a:t>06.05.2022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123158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91E84E69-7353-4485-A247-DBDC4B9CB173}" type="datetimeFigureOut">
              <a:rPr lang="de-DE" smtClean="0"/>
              <a:t>06.05.2022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63490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1E84E69-7353-4485-A247-DBDC4B9CB173}" type="datetimeFigureOut">
              <a:rPr lang="de-DE" smtClean="0"/>
              <a:t>06.05.2022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176485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1E84E69-7353-4485-A247-DBDC4B9CB173}" type="datetimeFigureOut">
              <a:rPr lang="de-DE" smtClean="0"/>
              <a:t>06.05.2022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337488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1E84E69-7353-4485-A247-DBDC4B9CB173}" type="datetimeFigureOut">
              <a:rPr lang="de-DE" smtClean="0"/>
              <a:t>06.05.2022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2956662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1E84E69-7353-4485-A247-DBDC4B9CB173}" type="datetimeFigureOut">
              <a:rPr lang="de-DE" smtClean="0"/>
              <a:t>06.05.2022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275002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91E84E69-7353-4485-A247-DBDC4B9CB173}" type="datetimeFigureOut">
              <a:rPr lang="de-DE" smtClean="0"/>
              <a:t>06.05.2022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18090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91E84E69-7353-4485-A247-DBDC4B9CB173}" type="datetimeFigureOut">
              <a:rPr lang="de-DE" smtClean="0"/>
              <a:t>06.05.2022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0C6C4F-8146-434B-AF2C-DEE9E5CE5D7A}" type="slidenum">
              <a:rPr lang="de-DE" smtClean="0"/>
              <a:t>‹Nr.›</a:t>
            </a:fld>
            <a:endParaRPr lang="de-DE"/>
          </a:p>
        </p:txBody>
      </p:sp>
    </p:spTree>
    <p:extLst>
      <p:ext uri="{BB962C8B-B14F-4D97-AF65-F5344CB8AC3E}">
        <p14:creationId xmlns:p14="http://schemas.microsoft.com/office/powerpoint/2010/main" val="512218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84E69-7353-4485-A247-DBDC4B9CB173}" type="datetimeFigureOut">
              <a:rPr lang="de-DE" smtClean="0"/>
              <a:t>06.05.2022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C6C4F-8146-434B-AF2C-DEE9E5CE5D7A}" type="slidenum">
              <a:rPr lang="de-DE" smtClean="0"/>
              <a:t>‹Nr.›</a:t>
            </a:fld>
            <a:endParaRPr lang="de-DE"/>
          </a:p>
        </p:txBody>
      </p:sp>
    </p:spTree>
    <p:extLst>
      <p:ext uri="{BB962C8B-B14F-4D97-AF65-F5344CB8AC3E}">
        <p14:creationId xmlns:p14="http://schemas.microsoft.com/office/powerpoint/2010/main" val="3154915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p:nvPr/>
        </p:nvPicPr>
        <p:blipFill rotWithShape="1">
          <a:blip r:embed="rId2" cstate="print">
            <a:extLst>
              <a:ext uri="{28A0092B-C50C-407E-A947-70E740481C1C}">
                <a14:useLocalDpi xmlns:a14="http://schemas.microsoft.com/office/drawing/2010/main" val="0"/>
              </a:ext>
            </a:extLst>
          </a:blip>
          <a:srcRect t="1123" b="16112"/>
          <a:stretch/>
        </p:blipFill>
        <p:spPr>
          <a:xfrm>
            <a:off x="237067" y="194732"/>
            <a:ext cx="11692466" cy="6451601"/>
          </a:xfrm>
          <a:prstGeom prst="rect">
            <a:avLst/>
          </a:prstGeom>
          <a:ln w="19050">
            <a:noFill/>
          </a:ln>
        </p:spPr>
      </p:pic>
      <p:sp>
        <p:nvSpPr>
          <p:cNvPr id="2" name="Titel 1"/>
          <p:cNvSpPr>
            <a:spLocks noGrp="1"/>
          </p:cNvSpPr>
          <p:nvPr>
            <p:ph type="ctrTitle"/>
          </p:nvPr>
        </p:nvSpPr>
        <p:spPr>
          <a:xfrm>
            <a:off x="618068" y="-101600"/>
            <a:ext cx="6519333" cy="1972733"/>
          </a:xfrm>
        </p:spPr>
        <p:txBody>
          <a:bodyPr>
            <a:noAutofit/>
          </a:bodyPr>
          <a:lstStyle/>
          <a:p>
            <a:pPr algn="l"/>
            <a:r>
              <a:rPr lang="de-DE" sz="5400" b="1" dirty="0">
                <a:solidFill>
                  <a:srgbClr val="C00000"/>
                </a:solidFill>
                <a:latin typeface="Arial" panose="020B0604020202020204" pitchFamily="34" charset="0"/>
                <a:cs typeface="Arial" panose="020B0604020202020204" pitchFamily="34" charset="0"/>
              </a:rPr>
              <a:t>Die Herzforscher-</a:t>
            </a:r>
            <a:br>
              <a:rPr lang="de-DE" sz="5400" b="1" dirty="0">
                <a:solidFill>
                  <a:srgbClr val="C00000"/>
                </a:solidFill>
                <a:latin typeface="Arial" panose="020B0604020202020204" pitchFamily="34" charset="0"/>
                <a:cs typeface="Arial" panose="020B0604020202020204" pitchFamily="34" charset="0"/>
              </a:rPr>
            </a:br>
            <a:r>
              <a:rPr lang="de-DE" sz="5400" b="1" dirty="0" err="1">
                <a:solidFill>
                  <a:srgbClr val="C00000"/>
                </a:solidFill>
                <a:latin typeface="Arial" panose="020B0604020202020204" pitchFamily="34" charset="0"/>
                <a:cs typeface="Arial" panose="020B0604020202020204" pitchFamily="34" charset="0"/>
              </a:rPr>
              <a:t>konferenz</a:t>
            </a:r>
            <a:endParaRPr lang="de-DE" sz="5400" b="1" dirty="0">
              <a:solidFill>
                <a:srgbClr val="C00000"/>
              </a:solidFill>
              <a:latin typeface="Arial" panose="020B0604020202020204" pitchFamily="34" charset="0"/>
              <a:cs typeface="Arial" panose="020B0604020202020204" pitchFamily="34" charset="0"/>
            </a:endParaRPr>
          </a:p>
        </p:txBody>
      </p:sp>
      <p:sp>
        <p:nvSpPr>
          <p:cNvPr id="3" name="Untertitel 2"/>
          <p:cNvSpPr>
            <a:spLocks noGrp="1"/>
          </p:cNvSpPr>
          <p:nvPr>
            <p:ph type="subTitle" idx="1"/>
          </p:nvPr>
        </p:nvSpPr>
        <p:spPr>
          <a:xfrm>
            <a:off x="618068" y="1871133"/>
            <a:ext cx="5909733" cy="1113895"/>
          </a:xfrm>
          <a:solidFill>
            <a:srgbClr val="FFFFFF">
              <a:alpha val="50196"/>
            </a:srgbClr>
          </a:solidFill>
        </p:spPr>
        <p:txBody>
          <a:bodyPr/>
          <a:lstStyle/>
          <a:p>
            <a:r>
              <a:rPr lang="de-DE" b="1" dirty="0">
                <a:solidFill>
                  <a:srgbClr val="C00000"/>
                </a:solidFill>
                <a:latin typeface="Arial" panose="020B0604020202020204" pitchFamily="34" charset="0"/>
                <a:cs typeface="Arial" panose="020B0604020202020204" pitchFamily="34" charset="0"/>
              </a:rPr>
              <a:t>Gewappnet für den Ernstfall: </a:t>
            </a:r>
            <a:br>
              <a:rPr lang="de-DE" b="1" dirty="0">
                <a:solidFill>
                  <a:srgbClr val="C00000"/>
                </a:solidFill>
                <a:latin typeface="Arial" panose="020B0604020202020204" pitchFamily="34" charset="0"/>
                <a:cs typeface="Arial" panose="020B0604020202020204" pitchFamily="34" charset="0"/>
              </a:rPr>
            </a:br>
            <a:r>
              <a:rPr lang="de-DE" b="1" dirty="0">
                <a:solidFill>
                  <a:srgbClr val="C00000"/>
                </a:solidFill>
                <a:latin typeface="Arial" panose="020B0604020202020204" pitchFamily="34" charset="0"/>
                <a:cs typeface="Arial" panose="020B0604020202020204" pitchFamily="34" charset="0"/>
              </a:rPr>
              <a:t>Kreislauferkrankungen </a:t>
            </a:r>
            <a:br>
              <a:rPr lang="de-DE" b="1" dirty="0">
                <a:solidFill>
                  <a:srgbClr val="C00000"/>
                </a:solidFill>
                <a:latin typeface="Arial" panose="020B0604020202020204" pitchFamily="34" charset="0"/>
                <a:cs typeface="Arial" panose="020B0604020202020204" pitchFamily="34" charset="0"/>
              </a:rPr>
            </a:br>
            <a:r>
              <a:rPr lang="de-DE" b="1" dirty="0">
                <a:solidFill>
                  <a:srgbClr val="C00000"/>
                </a:solidFill>
                <a:latin typeface="Arial" panose="020B0604020202020204" pitchFamily="34" charset="0"/>
                <a:cs typeface="Arial" panose="020B0604020202020204" pitchFamily="34" charset="0"/>
              </a:rPr>
              <a:t>und ihre „leisen und lauten“ Symptome</a:t>
            </a:r>
          </a:p>
        </p:txBody>
      </p:sp>
      <p:sp>
        <p:nvSpPr>
          <p:cNvPr id="5" name="Textfeld 4"/>
          <p:cNvSpPr txBox="1"/>
          <p:nvPr/>
        </p:nvSpPr>
        <p:spPr>
          <a:xfrm>
            <a:off x="618067" y="3165231"/>
            <a:ext cx="3575863" cy="1015663"/>
          </a:xfrm>
          <a:prstGeom prst="rect">
            <a:avLst/>
          </a:prstGeom>
          <a:noFill/>
        </p:spPr>
        <p:txBody>
          <a:bodyPr wrap="square" rtlCol="0">
            <a:spAutoFit/>
          </a:bodyPr>
          <a:lstStyle/>
          <a:p>
            <a:r>
              <a:rPr lang="de-DE" sz="2000" b="1" dirty="0">
                <a:latin typeface="Arial" panose="020B0604020202020204" pitchFamily="34" charset="0"/>
                <a:cs typeface="Arial" panose="020B0604020202020204" pitchFamily="34" charset="0"/>
              </a:rPr>
              <a:t>Ort:</a:t>
            </a:r>
          </a:p>
          <a:p>
            <a:endParaRPr lang="de-DE" sz="2000" b="1" dirty="0">
              <a:latin typeface="Arial" panose="020B0604020202020204" pitchFamily="34" charset="0"/>
              <a:cs typeface="Arial" panose="020B0604020202020204" pitchFamily="34" charset="0"/>
            </a:endParaRPr>
          </a:p>
          <a:p>
            <a:r>
              <a:rPr lang="de-DE" sz="2000" b="1" dirty="0">
                <a:latin typeface="Arial" panose="020B0604020202020204" pitchFamily="34" charset="0"/>
                <a:cs typeface="Arial" panose="020B0604020202020204" pitchFamily="34" charset="0"/>
              </a:rPr>
              <a:t>Datum:</a:t>
            </a:r>
          </a:p>
        </p:txBody>
      </p:sp>
      <p:pic>
        <p:nvPicPr>
          <p:cNvPr id="10" name="Grafik 9">
            <a:extLst>
              <a:ext uri="{FF2B5EF4-FFF2-40B4-BE49-F238E27FC236}">
                <a16:creationId xmlns:a16="http://schemas.microsoft.com/office/drawing/2014/main" id="{DEE2963E-6373-4C7E-A688-20A6D4B7F4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42783" y="0"/>
            <a:ext cx="2249217" cy="2249217"/>
          </a:xfrm>
          <a:prstGeom prst="rect">
            <a:avLst/>
          </a:prstGeom>
        </p:spPr>
      </p:pic>
      <p:pic>
        <p:nvPicPr>
          <p:cNvPr id="12" name="Grafik 11">
            <a:extLst>
              <a:ext uri="{FF2B5EF4-FFF2-40B4-BE49-F238E27FC236}">
                <a16:creationId xmlns:a16="http://schemas.microsoft.com/office/drawing/2014/main" id="{9BB63A80-7DF0-4241-B9A8-F9F805B479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2783" y="4509700"/>
            <a:ext cx="2274809" cy="2274809"/>
          </a:xfrm>
          <a:prstGeom prst="rect">
            <a:avLst/>
          </a:prstGeom>
        </p:spPr>
      </p:pic>
      <p:pic>
        <p:nvPicPr>
          <p:cNvPr id="14" name="Grafik 13">
            <a:extLst>
              <a:ext uri="{FF2B5EF4-FFF2-40B4-BE49-F238E27FC236}">
                <a16:creationId xmlns:a16="http://schemas.microsoft.com/office/drawing/2014/main" id="{54457F52-215D-4555-922E-396F5E8615D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42783" y="2249217"/>
            <a:ext cx="2274809" cy="2274809"/>
          </a:xfrm>
          <a:prstGeom prst="rect">
            <a:avLst/>
          </a:prstGeom>
        </p:spPr>
      </p:pic>
    </p:spTree>
    <p:extLst>
      <p:ext uri="{BB962C8B-B14F-4D97-AF65-F5344CB8AC3E}">
        <p14:creationId xmlns:p14="http://schemas.microsoft.com/office/powerpoint/2010/main" val="825966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0"/>
            <a:ext cx="12192000" cy="6858000"/>
          </a:xfrm>
          <a:prstGeom prst="rect">
            <a:avLst/>
          </a:prstGeom>
          <a:solidFill>
            <a:srgbClr val="F15A24"/>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838200" y="365126"/>
            <a:ext cx="10515600" cy="693208"/>
          </a:xfrm>
        </p:spPr>
        <p:txBody>
          <a:bodyPr>
            <a:normAutofit/>
          </a:bodyPr>
          <a:lstStyle/>
          <a:p>
            <a:r>
              <a:rPr lang="de-DE" sz="3600" b="1" dirty="0">
                <a:solidFill>
                  <a:schemeClr val="bg1"/>
                </a:solidFill>
                <a:latin typeface="Arial" panose="020B0604020202020204" pitchFamily="34" charset="0"/>
                <a:cs typeface="Arial" panose="020B0604020202020204" pitchFamily="34" charset="0"/>
              </a:rPr>
              <a:t>Fallbeispiel 1: Helmut Fischer (63)</a:t>
            </a:r>
          </a:p>
        </p:txBody>
      </p:sp>
      <p:sp>
        <p:nvSpPr>
          <p:cNvPr id="3" name="Textfeld 2"/>
          <p:cNvSpPr txBox="1"/>
          <p:nvPr/>
        </p:nvSpPr>
        <p:spPr>
          <a:xfrm>
            <a:off x="220134" y="2568379"/>
            <a:ext cx="12192000" cy="2431435"/>
          </a:xfrm>
          <a:prstGeom prst="rect">
            <a:avLst/>
          </a:prstGeom>
          <a:noFill/>
        </p:spPr>
        <p:txBody>
          <a:bodyPr wrap="square" rtlCol="0" anchor="ctr">
            <a:spAutoFit/>
          </a:bodyPr>
          <a:lstStyle/>
          <a:p>
            <a:pPr algn="ctr"/>
            <a:r>
              <a:rPr lang="de-DE" sz="5400" b="1" dirty="0">
                <a:solidFill>
                  <a:schemeClr val="bg1"/>
                </a:solidFill>
                <a:latin typeface="Arial" panose="020B0604020202020204" pitchFamily="34" charset="0"/>
                <a:cs typeface="Arial" panose="020B0604020202020204" pitchFamily="34" charset="0"/>
              </a:rPr>
              <a:t>BLUTHOCHDRUCK </a:t>
            </a:r>
          </a:p>
          <a:p>
            <a:pPr algn="ctr"/>
            <a:r>
              <a:rPr lang="de-DE" sz="4400" i="1" dirty="0">
                <a:solidFill>
                  <a:schemeClr val="bg1"/>
                </a:solidFill>
                <a:latin typeface="Arial" panose="020B0604020202020204" pitchFamily="34" charset="0"/>
                <a:cs typeface="Arial" panose="020B0604020202020204" pitchFamily="34" charset="0"/>
              </a:rPr>
              <a:t>durch</a:t>
            </a:r>
          </a:p>
          <a:p>
            <a:pPr algn="ctr"/>
            <a:r>
              <a:rPr lang="de-DE" sz="5400" dirty="0">
                <a:solidFill>
                  <a:schemeClr val="bg1"/>
                </a:solidFill>
                <a:latin typeface="Arial" panose="020B0604020202020204" pitchFamily="34" charset="0"/>
                <a:cs typeface="Arial" panose="020B0604020202020204" pitchFamily="34" charset="0"/>
              </a:rPr>
              <a:t>Suchtmittel und Bewegungsmangel</a:t>
            </a:r>
          </a:p>
        </p:txBody>
      </p:sp>
    </p:spTree>
    <p:extLst>
      <p:ext uri="{BB962C8B-B14F-4D97-AF65-F5344CB8AC3E}">
        <p14:creationId xmlns:p14="http://schemas.microsoft.com/office/powerpoint/2010/main" val="2116537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838199" y="1347259"/>
            <a:ext cx="10515600" cy="6932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5400" b="1" dirty="0">
                <a:latin typeface="Arial" panose="020B0604020202020204" pitchFamily="34" charset="0"/>
                <a:cs typeface="Arial" panose="020B0604020202020204" pitchFamily="34" charset="0"/>
              </a:rPr>
              <a:t>Fallbeispiel 2: </a:t>
            </a:r>
            <a:br>
              <a:rPr lang="de-DE" sz="5400" b="1" dirty="0">
                <a:latin typeface="Arial" panose="020B0604020202020204" pitchFamily="34" charset="0"/>
                <a:cs typeface="Arial" panose="020B0604020202020204" pitchFamily="34" charset="0"/>
              </a:rPr>
            </a:br>
            <a:r>
              <a:rPr lang="de-DE" sz="5400" b="1" dirty="0">
                <a:latin typeface="Arial" panose="020B0604020202020204" pitchFamily="34" charset="0"/>
                <a:cs typeface="Arial" panose="020B0604020202020204" pitchFamily="34" charset="0"/>
              </a:rPr>
              <a:t>Maria Wolf (59)</a:t>
            </a:r>
          </a:p>
        </p:txBody>
      </p:sp>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2992" y="2976875"/>
            <a:ext cx="3506015" cy="3601725"/>
          </a:xfrm>
          <a:prstGeom prst="rect">
            <a:avLst/>
          </a:prstGeom>
        </p:spPr>
      </p:pic>
    </p:spTree>
    <p:extLst>
      <p:ext uri="{BB962C8B-B14F-4D97-AF65-F5344CB8AC3E}">
        <p14:creationId xmlns:p14="http://schemas.microsoft.com/office/powerpoint/2010/main" val="10606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495187"/>
            <a:ext cx="10515600" cy="1325563"/>
          </a:xfrm>
        </p:spPr>
        <p:txBody>
          <a:bodyPr>
            <a:noAutofit/>
          </a:bodyPr>
          <a:lstStyle/>
          <a:p>
            <a:pPr algn="ctr"/>
            <a:r>
              <a:rPr lang="de-DE" sz="5400" b="1" dirty="0">
                <a:solidFill>
                  <a:schemeClr val="accent6"/>
                </a:solidFill>
                <a:latin typeface="Arial" panose="020B0604020202020204" pitchFamily="34" charset="0"/>
                <a:cs typeface="Arial" panose="020B0604020202020204" pitchFamily="34" charset="0"/>
              </a:rPr>
              <a:t>1 Minute </a:t>
            </a:r>
            <a:br>
              <a:rPr lang="de-DE" sz="5400" b="1" dirty="0">
                <a:solidFill>
                  <a:schemeClr val="accent6"/>
                </a:solidFill>
                <a:latin typeface="Arial" panose="020B0604020202020204" pitchFamily="34" charset="0"/>
                <a:cs typeface="Arial" panose="020B0604020202020204" pitchFamily="34" charset="0"/>
              </a:rPr>
            </a:br>
            <a:br>
              <a:rPr lang="de-DE" sz="5400" b="1" dirty="0">
                <a:solidFill>
                  <a:schemeClr val="accent6"/>
                </a:solidFill>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r>
              <a:rPr lang="de-DE" sz="5400" dirty="0">
                <a:latin typeface="Arial" panose="020B0604020202020204" pitchFamily="34" charset="0"/>
                <a:cs typeface="Arial" panose="020B0604020202020204" pitchFamily="34" charset="0"/>
              </a:rPr>
              <a:t>Expertenberatung</a:t>
            </a:r>
          </a:p>
        </p:txBody>
      </p:sp>
      <p:sp>
        <p:nvSpPr>
          <p:cNvPr id="5" name="Rechteck 4"/>
          <p:cNvSpPr/>
          <p:nvPr/>
        </p:nvSpPr>
        <p:spPr>
          <a:xfrm>
            <a:off x="1699846" y="3640016"/>
            <a:ext cx="8784000" cy="1310054"/>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p:nvSpPr>
        <p:spPr>
          <a:xfrm>
            <a:off x="1699846" y="3640016"/>
            <a:ext cx="8792307" cy="13100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itel 1"/>
          <p:cNvSpPr txBox="1">
            <a:spLocks/>
          </p:cNvSpPr>
          <p:nvPr/>
        </p:nvSpPr>
        <p:spPr>
          <a:xfrm>
            <a:off x="838200" y="365126"/>
            <a:ext cx="10515600" cy="6932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latin typeface="Arial" panose="020B0604020202020204" pitchFamily="34" charset="0"/>
                <a:cs typeface="Arial" panose="020B0604020202020204" pitchFamily="34" charset="0"/>
              </a:rPr>
              <a:t>Fallbeispiel 2: Maria Wolf (59)</a:t>
            </a:r>
          </a:p>
        </p:txBody>
      </p:sp>
    </p:spTree>
    <p:extLst>
      <p:ext uri="{BB962C8B-B14F-4D97-AF65-F5344CB8AC3E}">
        <p14:creationId xmlns:p14="http://schemas.microsoft.com/office/powerpoint/2010/main" val="244533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22" presetClass="entr" presetSubtype="8" fill="hold" grpId="0" nodeType="afterEffect">
                                  <p:stCondLst>
                                    <p:cond delay="150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6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2: </a:t>
            </a:r>
            <a:r>
              <a:rPr lang="de-DE" sz="3600" b="1" dirty="0">
                <a:effectLst/>
                <a:latin typeface="Arial" panose="020B0604020202020204" pitchFamily="34" charset="0"/>
                <a:cs typeface="Arial" panose="020B0604020202020204" pitchFamily="34" charset="0"/>
              </a:rPr>
              <a:t>Maria Wolf (59)</a:t>
            </a:r>
            <a:endParaRPr lang="de-DE" sz="3600" b="1" dirty="0">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2807151245"/>
              </p:ext>
            </p:extLst>
          </p:nvPr>
        </p:nvGraphicFramePr>
        <p:xfrm>
          <a:off x="838200" y="1273817"/>
          <a:ext cx="8644467" cy="4056626"/>
        </p:xfrm>
        <a:graphic>
          <a:graphicData uri="http://schemas.openxmlformats.org/drawingml/2006/table">
            <a:tbl>
              <a:tblPr firstRow="1" firstCol="1" bandRow="1">
                <a:tableStyleId>{2D5ABB26-0587-4C30-8999-92F81FD0307C}</a:tableStyleId>
              </a:tblPr>
              <a:tblGrid>
                <a:gridCol w="8644467">
                  <a:extLst>
                    <a:ext uri="{9D8B030D-6E8A-4147-A177-3AD203B41FA5}">
                      <a16:colId xmlns:a16="http://schemas.microsoft.com/office/drawing/2014/main" val="20000"/>
                    </a:ext>
                  </a:extLst>
                </a:gridCol>
              </a:tblGrid>
              <a:tr h="4056626">
                <a:tc>
                  <a:txBody>
                    <a:bodyPr/>
                    <a:lstStyle/>
                    <a:p>
                      <a:pPr algn="just">
                        <a:lnSpc>
                          <a:spcPct val="115000"/>
                        </a:lnSpc>
                        <a:spcAft>
                          <a:spcPts val="800"/>
                        </a:spcAft>
                      </a:pPr>
                      <a:r>
                        <a:rPr lang="de-DE" sz="1600" b="0" dirty="0">
                          <a:effectLst/>
                          <a:latin typeface="Arial" panose="020B0604020202020204" pitchFamily="34" charset="0"/>
                          <a:ea typeface="Calibri" panose="020F0502020204030204" pitchFamily="34" charset="0"/>
                        </a:rPr>
                        <a:t>Maria Wolf ist eine 56-jährige Frau. Sie lebt alleine in einer Einzimmerwohnung, ihr Mann ist leider schon verstorben, ihr Sohn ist schon lange ausgezogen und sie selbst ist Frührentnerin. Maria lebt im zweiten Stock und nimmt die meiste Zeit trotzdem den Fahrstuhl, um zu ihrer Wohnung zu gelangen. Sie bewegt sich nicht gerne sonderlich viel. Die meiste Zeit sitzt sie zuhause vorm Fernseher. Am Montagmorgen macht sie ihren Wocheneinkauf, wie jeden Montag, nachdem sie ihre </a:t>
                      </a:r>
                      <a:r>
                        <a:rPr lang="de-DE" sz="1600" b="0" i="1" dirty="0">
                          <a:effectLst/>
                          <a:latin typeface="Arial" panose="020B0604020202020204" pitchFamily="34" charset="0"/>
                          <a:ea typeface="Calibri" panose="020F0502020204030204" pitchFamily="34" charset="0"/>
                        </a:rPr>
                        <a:t>neu</a:t>
                      </a:r>
                      <a:r>
                        <a:rPr lang="de-DE" sz="1600" b="0" dirty="0">
                          <a:effectLst/>
                          <a:latin typeface="Arial" panose="020B0604020202020204" pitchFamily="34" charset="0"/>
                          <a:ea typeface="Calibri" panose="020F0502020204030204" pitchFamily="34" charset="0"/>
                        </a:rPr>
                        <a:t> von ihrer Ärztin verschriebene Blutdrucktablette eingenommen hat. Irgendetwas mit dem Kreislauf hatte sie gesagt, </a:t>
                      </a:r>
                      <a:r>
                        <a:rPr lang="de-DE" sz="1600" b="0" dirty="0">
                          <a:effectLst/>
                          <a:latin typeface="Arial" panose="020B0604020202020204" pitchFamily="34" charset="0"/>
                          <a:cs typeface="Arial" panose="020B0604020202020204" pitchFamily="34" charset="0"/>
                        </a:rPr>
                        <a:t>aber sie hatte nicht richtig zugehört</a:t>
                      </a:r>
                      <a:r>
                        <a:rPr lang="de-DE" sz="1600" b="0" dirty="0">
                          <a:effectLst/>
                          <a:latin typeface="Arial" panose="020B0604020202020204" pitchFamily="34" charset="0"/>
                          <a:ea typeface="Calibri" panose="020F0502020204030204" pitchFamily="34" charset="0"/>
                        </a:rPr>
                        <a:t>. Der Supermarkt ist glücklicherweise gleich nebenan. Mit zwei gefüllten Tüten kehrt sie zurück und will in ihre Wohnung. Der Einkauf besteht größtenteils aus Fertiggerichten, weil sie sich ganz alleine nicht die Mühe zum Kochen machen will. Bereits am Eingang zu ihrem Mehrfamilienhaus ist sie erschöpft und stellt die Tüten kurz ab. Am Fahrstuhl angekommen, muss sie feststellen, dass dieser defekt ist. Beim zwangsweisen Treppensteigen bemerkt sie, dass sie nach ein paar Stufen völlig geschafft ist und nach Luft japst. Sie macht zwischendurch viele Pausen. In der Wohnung angekommen, legt sie sich erst einmal hin. </a:t>
                      </a:r>
                      <a:endParaRPr lang="de-DE" sz="1800" b="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8820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eckige Legende 11"/>
          <p:cNvSpPr/>
          <p:nvPr/>
        </p:nvSpPr>
        <p:spPr>
          <a:xfrm>
            <a:off x="7839456" y="3511654"/>
            <a:ext cx="1643211" cy="316523"/>
          </a:xfrm>
          <a:prstGeom prst="wedgeRectCallout">
            <a:avLst>
              <a:gd name="adj1" fmla="val 64483"/>
              <a:gd name="adj2" fmla="val 1250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ige Legende 4"/>
          <p:cNvSpPr/>
          <p:nvPr/>
        </p:nvSpPr>
        <p:spPr>
          <a:xfrm>
            <a:off x="6114010" y="2677188"/>
            <a:ext cx="3368657" cy="316523"/>
          </a:xfrm>
          <a:prstGeom prst="wedgeRectCallout">
            <a:avLst>
              <a:gd name="adj1" fmla="val 57527"/>
              <a:gd name="adj2" fmla="val -2638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ige Legende 9"/>
          <p:cNvSpPr/>
          <p:nvPr/>
        </p:nvSpPr>
        <p:spPr>
          <a:xfrm>
            <a:off x="3018691" y="2111020"/>
            <a:ext cx="4261340" cy="316523"/>
          </a:xfrm>
          <a:prstGeom prst="wedgeRectCallout">
            <a:avLst>
              <a:gd name="adj1" fmla="val 106835"/>
              <a:gd name="adj2" fmla="val -26249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ige Legende 8"/>
          <p:cNvSpPr/>
          <p:nvPr/>
        </p:nvSpPr>
        <p:spPr>
          <a:xfrm>
            <a:off x="3991707" y="4068297"/>
            <a:ext cx="1046285" cy="316523"/>
          </a:xfrm>
          <a:prstGeom prst="wedgeRectCallout">
            <a:avLst>
              <a:gd name="adj1" fmla="val 496042"/>
              <a:gd name="adj2" fmla="val 4305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ige Legende 7"/>
          <p:cNvSpPr/>
          <p:nvPr/>
        </p:nvSpPr>
        <p:spPr>
          <a:xfrm>
            <a:off x="4402015" y="4625998"/>
            <a:ext cx="5080652" cy="316523"/>
          </a:xfrm>
          <a:prstGeom prst="wedgeRectCallout">
            <a:avLst>
              <a:gd name="adj1" fmla="val 55482"/>
              <a:gd name="adj2" fmla="val -4305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ige Legende 10"/>
          <p:cNvSpPr/>
          <p:nvPr/>
        </p:nvSpPr>
        <p:spPr>
          <a:xfrm>
            <a:off x="838200" y="4906684"/>
            <a:ext cx="1087315" cy="316523"/>
          </a:xfrm>
          <a:prstGeom prst="wedgeRectCallout">
            <a:avLst>
              <a:gd name="adj1" fmla="val 23137"/>
              <a:gd name="adj2" fmla="val -2638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ige Legende 12"/>
          <p:cNvSpPr/>
          <p:nvPr/>
        </p:nvSpPr>
        <p:spPr>
          <a:xfrm>
            <a:off x="3018691" y="5191108"/>
            <a:ext cx="2438401" cy="316523"/>
          </a:xfrm>
          <a:prstGeom prst="wedgeRectCallout">
            <a:avLst>
              <a:gd name="adj1" fmla="val 225541"/>
              <a:gd name="adj2" fmla="val -291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2: </a:t>
            </a:r>
            <a:r>
              <a:rPr lang="de-DE" sz="3600" b="1" dirty="0">
                <a:effectLst/>
                <a:latin typeface="Arial" panose="020B0604020202020204" pitchFamily="34" charset="0"/>
                <a:cs typeface="Arial" panose="020B0604020202020204" pitchFamily="34" charset="0"/>
              </a:rPr>
              <a:t>Maria Wolf (59)</a:t>
            </a:r>
            <a:endParaRPr lang="de-DE" sz="3600" b="1" dirty="0">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2165749687"/>
              </p:ext>
            </p:extLst>
          </p:nvPr>
        </p:nvGraphicFramePr>
        <p:xfrm>
          <a:off x="838200" y="1273817"/>
          <a:ext cx="8644467" cy="4182364"/>
        </p:xfrm>
        <a:graphic>
          <a:graphicData uri="http://schemas.openxmlformats.org/drawingml/2006/table">
            <a:tbl>
              <a:tblPr firstRow="1" firstCol="1" bandRow="1">
                <a:tableStyleId>{2D5ABB26-0587-4C30-8999-92F81FD0307C}</a:tableStyleId>
              </a:tblPr>
              <a:tblGrid>
                <a:gridCol w="8644467">
                  <a:extLst>
                    <a:ext uri="{9D8B030D-6E8A-4147-A177-3AD203B41FA5}">
                      <a16:colId xmlns:a16="http://schemas.microsoft.com/office/drawing/2014/main" val="20000"/>
                    </a:ext>
                  </a:extLst>
                </a:gridCol>
              </a:tblGrid>
              <a:tr h="4056626">
                <a:tc>
                  <a:txBody>
                    <a:bodyPr/>
                    <a:lstStyle/>
                    <a:p>
                      <a:pPr algn="just">
                        <a:lnSpc>
                          <a:spcPct val="115000"/>
                        </a:lnSpc>
                        <a:spcAft>
                          <a:spcPts val="800"/>
                        </a:spcAft>
                      </a:pPr>
                      <a:r>
                        <a:rPr lang="de-DE" sz="1600" dirty="0">
                          <a:effectLst/>
                          <a:latin typeface="Arial" panose="020B0604020202020204" pitchFamily="34" charset="0"/>
                          <a:ea typeface="Calibri" panose="020F0502020204030204" pitchFamily="34" charset="0"/>
                        </a:rPr>
                        <a:t>Maria Wolf ist eine 56-jährige Frau. Sie lebt alleine in einer Einzimmerwohnung, ihr Mann ist leider schon verstorben, ihr Sohn ist schon lange ausgezogen und sie selbst ist Frührentnerin. Maria lebt im zweiten Stock und nimmt die meiste Zeit trotzdem den Fahrstuhl, um zu ihrer Wohnung zu gelangen. </a:t>
                      </a:r>
                      <a:r>
                        <a:rPr lang="de-DE" sz="1600" b="1" dirty="0">
                          <a:effectLst/>
                          <a:latin typeface="Arial" panose="020B0604020202020204" pitchFamily="34" charset="0"/>
                          <a:ea typeface="Calibri" panose="020F0502020204030204" pitchFamily="34" charset="0"/>
                        </a:rPr>
                        <a:t>Sie bewegt sich nicht gerne sonderlich viel</a:t>
                      </a:r>
                      <a:r>
                        <a:rPr lang="de-DE" sz="1600" dirty="0">
                          <a:effectLst/>
                          <a:latin typeface="Arial" panose="020B0604020202020204" pitchFamily="34" charset="0"/>
                          <a:ea typeface="Calibri" panose="020F0502020204030204" pitchFamily="34" charset="0"/>
                        </a:rPr>
                        <a:t>. Die meiste Zeit sitzt sie zuhause vorm Fernseher. Am Montagmorgen macht sie ihren Wocheneinkauf, wie jeden Montag, nachdem sie ihre </a:t>
                      </a:r>
                      <a:r>
                        <a:rPr lang="de-DE" sz="1600" i="1" dirty="0">
                          <a:effectLst/>
                          <a:latin typeface="Arial" panose="020B0604020202020204" pitchFamily="34" charset="0"/>
                          <a:ea typeface="Calibri" panose="020F0502020204030204" pitchFamily="34" charset="0"/>
                        </a:rPr>
                        <a:t>neu</a:t>
                      </a:r>
                      <a:r>
                        <a:rPr lang="de-DE" sz="1600" dirty="0">
                          <a:effectLst/>
                          <a:latin typeface="Arial" panose="020B0604020202020204" pitchFamily="34" charset="0"/>
                          <a:ea typeface="Calibri" panose="020F0502020204030204" pitchFamily="34" charset="0"/>
                        </a:rPr>
                        <a:t> von ihrer Ärztin </a:t>
                      </a:r>
                      <a:r>
                        <a:rPr lang="de-DE" sz="1600" b="1" dirty="0">
                          <a:effectLst/>
                          <a:latin typeface="Arial" panose="020B0604020202020204" pitchFamily="34" charset="0"/>
                          <a:ea typeface="Calibri" panose="020F0502020204030204" pitchFamily="34" charset="0"/>
                        </a:rPr>
                        <a:t>verschriebene Blutdrucktablette</a:t>
                      </a:r>
                      <a:r>
                        <a:rPr lang="de-DE" sz="1600" dirty="0">
                          <a:effectLst/>
                          <a:latin typeface="Arial" panose="020B0604020202020204" pitchFamily="34" charset="0"/>
                          <a:ea typeface="Calibri" panose="020F0502020204030204" pitchFamily="34" charset="0"/>
                        </a:rPr>
                        <a:t> eingenommen hat. Irgendetwas mit dem Kreislauf hatte sie gesagt, </a:t>
                      </a:r>
                      <a:r>
                        <a:rPr lang="de-DE" sz="1600" dirty="0">
                          <a:effectLst/>
                          <a:latin typeface="Arial" panose="020B0604020202020204" pitchFamily="34" charset="0"/>
                          <a:cs typeface="Arial" panose="020B0604020202020204" pitchFamily="34" charset="0"/>
                        </a:rPr>
                        <a:t>aber sie hatte nicht richtig zugehört</a:t>
                      </a:r>
                      <a:r>
                        <a:rPr lang="de-DE" sz="1600" dirty="0">
                          <a:effectLst/>
                          <a:latin typeface="Arial" panose="020B0604020202020204" pitchFamily="34" charset="0"/>
                          <a:ea typeface="Calibri" panose="020F0502020204030204" pitchFamily="34" charset="0"/>
                        </a:rPr>
                        <a:t>. Der Supermarkt ist glücklicherweise gleich nebenan. Mit zwei gefüllten Tüten kehrt sie zurück und will in ihre Wohnung. Der Einkauf besteht größtenteils aus </a:t>
                      </a:r>
                      <a:r>
                        <a:rPr lang="de-DE" sz="1600" b="1" dirty="0">
                          <a:effectLst/>
                          <a:latin typeface="Arial" panose="020B0604020202020204" pitchFamily="34" charset="0"/>
                          <a:ea typeface="Calibri" panose="020F0502020204030204" pitchFamily="34" charset="0"/>
                        </a:rPr>
                        <a:t>Fertiggerichten</a:t>
                      </a:r>
                      <a:r>
                        <a:rPr lang="de-DE" sz="1600" dirty="0">
                          <a:effectLst/>
                          <a:latin typeface="Arial" panose="020B0604020202020204" pitchFamily="34" charset="0"/>
                          <a:ea typeface="Calibri" panose="020F0502020204030204" pitchFamily="34" charset="0"/>
                        </a:rPr>
                        <a:t>, weil sie sich ganz alleine nicht die Mühe zum Kochen machen will. Bereits am Eingang zu ihrem Mehrfamilienhaus ist sie </a:t>
                      </a:r>
                      <a:r>
                        <a:rPr lang="de-DE" sz="1600" b="1" dirty="0">
                          <a:effectLst/>
                          <a:latin typeface="Arial" panose="020B0604020202020204" pitchFamily="34" charset="0"/>
                          <a:ea typeface="Calibri" panose="020F0502020204030204" pitchFamily="34" charset="0"/>
                        </a:rPr>
                        <a:t>erschöpft</a:t>
                      </a:r>
                      <a:r>
                        <a:rPr lang="de-DE" sz="1600" dirty="0">
                          <a:effectLst/>
                          <a:latin typeface="Arial" panose="020B0604020202020204" pitchFamily="34" charset="0"/>
                          <a:ea typeface="Calibri" panose="020F0502020204030204" pitchFamily="34" charset="0"/>
                        </a:rPr>
                        <a:t> und stellt die Tüten kurz ab. Am Fahrstuhl angekommen, muss sie feststellen, dass dieser defekt ist. Beim zwangsweisen Treppensteigen bemerkt sie, dass sie </a:t>
                      </a:r>
                      <a:r>
                        <a:rPr lang="de-DE" sz="1600" b="1" dirty="0">
                          <a:effectLst/>
                          <a:latin typeface="Arial" panose="020B0604020202020204" pitchFamily="34" charset="0"/>
                          <a:ea typeface="Calibri" panose="020F0502020204030204" pitchFamily="34" charset="0"/>
                        </a:rPr>
                        <a:t>nach ein paar Stufen völlig geschafft ist und nach Luft japst</a:t>
                      </a:r>
                      <a:r>
                        <a:rPr lang="de-DE" sz="1600" dirty="0">
                          <a:effectLst/>
                          <a:latin typeface="Arial" panose="020B0604020202020204" pitchFamily="34" charset="0"/>
                          <a:ea typeface="Calibri" panose="020F0502020204030204" pitchFamily="34" charset="0"/>
                        </a:rPr>
                        <a:t>. Sie macht zwischendurch viele Pausen. In der Wohnung angekommen, legt sie sich erst einmal hin und </a:t>
                      </a:r>
                      <a:r>
                        <a:rPr lang="de-DE" sz="1600" b="1" dirty="0">
                          <a:effectLst/>
                          <a:latin typeface="Arial" panose="020B0604020202020204" pitchFamily="34" charset="0"/>
                          <a:ea typeface="Calibri" panose="020F0502020204030204" pitchFamily="34" charset="0"/>
                        </a:rPr>
                        <a:t>schläft ein</a:t>
                      </a:r>
                      <a:r>
                        <a:rPr lang="de-DE" sz="1600" b="1" baseline="0" dirty="0">
                          <a:effectLst/>
                          <a:latin typeface="Arial" panose="020B0604020202020204" pitchFamily="34" charset="0"/>
                          <a:ea typeface="Calibri" panose="020F0502020204030204" pitchFamily="34" charset="0"/>
                        </a:rPr>
                        <a:t> paar Stunden</a:t>
                      </a:r>
                      <a:r>
                        <a:rPr lang="de-DE" sz="1600" dirty="0">
                          <a:effectLst/>
                          <a:latin typeface="Arial" panose="020B0604020202020204" pitchFamily="34" charset="0"/>
                          <a:ea typeface="Calibri" panose="020F0502020204030204" pitchFamily="34" charset="0"/>
                        </a:rPr>
                        <a:t>. </a:t>
                      </a:r>
                      <a:endParaRPr lang="de-DE" sz="180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
        <p:nvSpPr>
          <p:cNvPr id="6" name="Rechteck 5"/>
          <p:cNvSpPr/>
          <p:nvPr/>
        </p:nvSpPr>
        <p:spPr>
          <a:xfrm>
            <a:off x="9752651" y="1273815"/>
            <a:ext cx="1580281" cy="1083374"/>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lumMod val="60000"/>
                    <a:lumOff val="40000"/>
                  </a:schemeClr>
                </a:solidFill>
                <a:effectLst/>
                <a:latin typeface="Arial" panose="020B0604020202020204" pitchFamily="34" charset="0"/>
                <a:cs typeface="Arial" panose="020B0604020202020204" pitchFamily="34" charset="0"/>
              </a:rPr>
              <a:t>Bewegungs-mangel (</a:t>
            </a:r>
            <a:r>
              <a:rPr lang="de-DE" sz="1400" b="1" dirty="0">
                <a:solidFill>
                  <a:schemeClr val="accent1">
                    <a:lumMod val="60000"/>
                    <a:lumOff val="40000"/>
                  </a:schemeClr>
                </a:solidFill>
                <a:latin typeface="Arial" panose="020B0604020202020204" pitchFamily="34" charset="0"/>
                <a:cs typeface="Arial" panose="020B0604020202020204" pitchFamily="34" charset="0"/>
              </a:rPr>
              <a:t>M</a:t>
            </a:r>
            <a:r>
              <a:rPr lang="de-DE" sz="1400" b="1" dirty="0">
                <a:solidFill>
                  <a:schemeClr val="accent1">
                    <a:lumMod val="60000"/>
                    <a:lumOff val="40000"/>
                  </a:schemeClr>
                </a:solidFill>
                <a:effectLst/>
                <a:latin typeface="Arial" panose="020B0604020202020204" pitchFamily="34" charset="0"/>
                <a:cs typeface="Arial" panose="020B0604020202020204" pitchFamily="34" charset="0"/>
              </a:rPr>
              <a:t>eidungs-verhalten)</a:t>
            </a:r>
          </a:p>
        </p:txBody>
      </p:sp>
      <p:sp>
        <p:nvSpPr>
          <p:cNvPr id="7" name="Rechteck 6"/>
          <p:cNvSpPr/>
          <p:nvPr/>
        </p:nvSpPr>
        <p:spPr>
          <a:xfrm rot="16200000">
            <a:off x="10365175" y="2501010"/>
            <a:ext cx="2794481" cy="340093"/>
          </a:xfrm>
          <a:prstGeom prst="rect">
            <a:avLst/>
          </a:prstGeom>
          <a:ln>
            <a:solidFill>
              <a:schemeClr val="bg1">
                <a:lumMod val="50000"/>
              </a:schemeClr>
            </a:solidFill>
          </a:ln>
        </p:spPr>
        <p:txBody>
          <a:bodyPr wrap="square">
            <a:spAutoFit/>
          </a:bodyPr>
          <a:lstStyle/>
          <a:p>
            <a:pPr marL="114300">
              <a:lnSpc>
                <a:spcPct val="115000"/>
              </a:lnSpc>
              <a:spcBef>
                <a:spcPts val="1800"/>
              </a:spcBef>
              <a:spcAft>
                <a:spcPts val="0"/>
              </a:spcAft>
            </a:pPr>
            <a:r>
              <a:rPr lang="de-DE" sz="1400" b="1" dirty="0">
                <a:solidFill>
                  <a:schemeClr val="accent1">
                    <a:lumMod val="60000"/>
                    <a:lumOff val="40000"/>
                  </a:schemeClr>
                </a:solidFill>
                <a:latin typeface="Arial" panose="020B0604020202020204" pitchFamily="34" charset="0"/>
                <a:cs typeface="Arial" panose="020B0604020202020204" pitchFamily="34" charset="0"/>
              </a:rPr>
              <a:t>Allgemeine Risikofaktoren</a:t>
            </a:r>
            <a:endParaRPr lang="de-DE" sz="1400" b="1" dirty="0">
              <a:solidFill>
                <a:schemeClr val="accent1">
                  <a:lumMod val="60000"/>
                  <a:lumOff val="40000"/>
                </a:schemeClr>
              </a:solidFill>
              <a:effectLst/>
              <a:latin typeface="Arial" panose="020B0604020202020204" pitchFamily="34" charset="0"/>
              <a:cs typeface="Arial" panose="020B0604020202020204" pitchFamily="34" charset="0"/>
            </a:endParaRPr>
          </a:p>
        </p:txBody>
      </p:sp>
      <p:sp>
        <p:nvSpPr>
          <p:cNvPr id="14" name="Rechteck 13"/>
          <p:cNvSpPr/>
          <p:nvPr/>
        </p:nvSpPr>
        <p:spPr>
          <a:xfrm>
            <a:off x="9773519" y="2568194"/>
            <a:ext cx="1580281" cy="566758"/>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lumMod val="60000"/>
                    <a:lumOff val="40000"/>
                  </a:schemeClr>
                </a:solidFill>
                <a:latin typeface="Arial" panose="020B0604020202020204" pitchFamily="34" charset="0"/>
                <a:cs typeface="Arial" panose="020B0604020202020204" pitchFamily="34" charset="0"/>
              </a:rPr>
              <a:t>Bestehender </a:t>
            </a:r>
            <a:r>
              <a:rPr lang="de-DE" sz="1400" b="1" dirty="0">
                <a:solidFill>
                  <a:schemeClr val="accent1">
                    <a:lumMod val="60000"/>
                    <a:lumOff val="40000"/>
                  </a:schemeClr>
                </a:solidFill>
                <a:effectLst/>
                <a:latin typeface="Arial" panose="020B0604020202020204" pitchFamily="34" charset="0"/>
                <a:cs typeface="Arial" panose="020B0604020202020204" pitchFamily="34" charset="0"/>
              </a:rPr>
              <a:t>Bluthochdruck</a:t>
            </a:r>
          </a:p>
        </p:txBody>
      </p:sp>
      <p:sp>
        <p:nvSpPr>
          <p:cNvPr id="15" name="Rechteck 14"/>
          <p:cNvSpPr/>
          <p:nvPr/>
        </p:nvSpPr>
        <p:spPr>
          <a:xfrm>
            <a:off x="9731783" y="3527842"/>
            <a:ext cx="1786140" cy="58785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lumMod val="60000"/>
                    <a:lumOff val="40000"/>
                  </a:schemeClr>
                </a:solidFill>
                <a:latin typeface="Arial" panose="020B0604020202020204" pitchFamily="34" charset="0"/>
                <a:cs typeface="Arial" panose="020B0604020202020204" pitchFamily="34" charset="0"/>
              </a:rPr>
              <a:t>Unausgewogene Ernährung</a:t>
            </a:r>
            <a:endParaRPr lang="de-DE" sz="1400" b="1" dirty="0">
              <a:solidFill>
                <a:schemeClr val="accent1">
                  <a:lumMod val="60000"/>
                  <a:lumOff val="40000"/>
                </a:schemeClr>
              </a:solidFill>
              <a:effectLst/>
              <a:latin typeface="Arial" panose="020B0604020202020204" pitchFamily="34" charset="0"/>
              <a:cs typeface="Arial" panose="020B0604020202020204" pitchFamily="34" charset="0"/>
            </a:endParaRPr>
          </a:p>
        </p:txBody>
      </p:sp>
      <p:sp>
        <p:nvSpPr>
          <p:cNvPr id="16" name="Rechteck 15"/>
          <p:cNvSpPr/>
          <p:nvPr/>
        </p:nvSpPr>
        <p:spPr>
          <a:xfrm rot="16200000">
            <a:off x="11028584" y="4748920"/>
            <a:ext cx="1467660" cy="340093"/>
          </a:xfrm>
          <a:prstGeom prst="rect">
            <a:avLst/>
          </a:prstGeom>
          <a:ln>
            <a:solidFill>
              <a:schemeClr val="bg1">
                <a:lumMod val="50000"/>
              </a:schemeClr>
            </a:solidFill>
          </a:ln>
        </p:spPr>
        <p:txBody>
          <a:bodyPr wrap="square">
            <a:spAutoFit/>
          </a:bodyPr>
          <a:lstStyle/>
          <a:p>
            <a:pPr marL="114300" algn="ctr">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Symptome</a:t>
            </a:r>
            <a:endParaRPr lang="de-DE" sz="1400" b="1" dirty="0">
              <a:solidFill>
                <a:schemeClr val="accent1"/>
              </a:solidFill>
              <a:effectLst/>
              <a:latin typeface="Arial" panose="020B0604020202020204" pitchFamily="34" charset="0"/>
              <a:cs typeface="Arial" panose="020B0604020202020204" pitchFamily="34" charset="0"/>
            </a:endParaRPr>
          </a:p>
        </p:txBody>
      </p:sp>
      <p:sp>
        <p:nvSpPr>
          <p:cNvPr id="17" name="Rechteck 16"/>
          <p:cNvSpPr/>
          <p:nvPr/>
        </p:nvSpPr>
        <p:spPr>
          <a:xfrm>
            <a:off x="9731783" y="4115695"/>
            <a:ext cx="1786140" cy="318998"/>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Erschöpfung</a:t>
            </a:r>
            <a:endParaRPr lang="de-DE" sz="1400" b="1" dirty="0">
              <a:solidFill>
                <a:schemeClr val="accent1"/>
              </a:solidFill>
              <a:effectLst/>
              <a:latin typeface="Arial" panose="020B0604020202020204" pitchFamily="34" charset="0"/>
              <a:cs typeface="Arial" panose="020B0604020202020204" pitchFamily="34" charset="0"/>
            </a:endParaRPr>
          </a:p>
        </p:txBody>
      </p:sp>
      <p:sp>
        <p:nvSpPr>
          <p:cNvPr id="18" name="Rechteck 17"/>
          <p:cNvSpPr/>
          <p:nvPr/>
        </p:nvSpPr>
        <p:spPr>
          <a:xfrm>
            <a:off x="9731783" y="4507699"/>
            <a:ext cx="1786140" cy="34009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Atemnot</a:t>
            </a:r>
            <a:endParaRPr lang="de-DE" sz="1400" b="1" dirty="0">
              <a:solidFill>
                <a:schemeClr val="accent1"/>
              </a:solidFill>
              <a:effectLst/>
              <a:latin typeface="Arial" panose="020B0604020202020204" pitchFamily="34" charset="0"/>
              <a:cs typeface="Arial" panose="020B0604020202020204" pitchFamily="34" charset="0"/>
            </a:endParaRPr>
          </a:p>
        </p:txBody>
      </p:sp>
      <p:sp>
        <p:nvSpPr>
          <p:cNvPr id="19" name="Rechteck 18"/>
          <p:cNvSpPr/>
          <p:nvPr/>
        </p:nvSpPr>
        <p:spPr>
          <a:xfrm>
            <a:off x="9709314" y="5064945"/>
            <a:ext cx="1786140" cy="58785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Müdigkeit, Leistungsabfall</a:t>
            </a:r>
            <a:endParaRPr lang="de-DE" sz="1400" b="1" dirty="0">
              <a:solidFill>
                <a:schemeClr val="accent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17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150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150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150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16" fill="hold" grpId="0" nodeType="withEffect">
                                  <p:stCondLst>
                                    <p:cond delay="150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150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16" fill="hold" grpId="0" nodeType="withEffect">
                                  <p:stCondLst>
                                    <p:cond delay="150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16" fill="hold" grpId="0" nodeType="withEffect">
                                  <p:stCondLst>
                                    <p:cond delay="150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par>
                                <p:cTn id="55" presetID="53" presetClass="entr" presetSubtype="16" fill="hold" grpId="0" nodeType="withEffect">
                                  <p:stCondLst>
                                    <p:cond delay="150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par>
                                <p:cTn id="60" presetID="53" presetClass="entr" presetSubtype="16" fill="hold" grpId="0" nodeType="withEffect">
                                  <p:stCondLst>
                                    <p:cond delay="150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Effect transition="in" filter="fade">
                                      <p:cBhvr>
                                        <p:cTn id="64" dur="500"/>
                                        <p:tgtEl>
                                          <p:spTgt spid="15"/>
                                        </p:tgtEl>
                                      </p:cBhvr>
                                    </p:animEffect>
                                  </p:childTnLst>
                                </p:cTn>
                              </p:par>
                              <p:par>
                                <p:cTn id="65" presetID="53" presetClass="entr" presetSubtype="16" fill="hold" grpId="0" nodeType="withEffect">
                                  <p:stCondLst>
                                    <p:cond delay="150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par>
                                <p:cTn id="70" presetID="53" presetClass="entr" presetSubtype="16" fill="hold" grpId="0" nodeType="withEffect">
                                  <p:stCondLst>
                                    <p:cond delay="1500"/>
                                  </p:stCondLst>
                                  <p:childTnLst>
                                    <p:set>
                                      <p:cBhvr>
                                        <p:cTn id="71" dur="1" fill="hold">
                                          <p:stCondLst>
                                            <p:cond delay="0"/>
                                          </p:stCondLst>
                                        </p:cTn>
                                        <p:tgtEl>
                                          <p:spTgt spid="17"/>
                                        </p:tgtEl>
                                        <p:attrNameLst>
                                          <p:attrName>style.visibility</p:attrName>
                                        </p:attrNameLst>
                                      </p:cBhvr>
                                      <p:to>
                                        <p:strVal val="visible"/>
                                      </p:to>
                                    </p:set>
                                    <p:anim calcmode="lin" valueType="num">
                                      <p:cBhvr>
                                        <p:cTn id="72" dur="500" fill="hold"/>
                                        <p:tgtEl>
                                          <p:spTgt spid="17"/>
                                        </p:tgtEl>
                                        <p:attrNameLst>
                                          <p:attrName>ppt_w</p:attrName>
                                        </p:attrNameLst>
                                      </p:cBhvr>
                                      <p:tavLst>
                                        <p:tav tm="0">
                                          <p:val>
                                            <p:fltVal val="0"/>
                                          </p:val>
                                        </p:tav>
                                        <p:tav tm="100000">
                                          <p:val>
                                            <p:strVal val="#ppt_w"/>
                                          </p:val>
                                        </p:tav>
                                      </p:tavLst>
                                    </p:anim>
                                    <p:anim calcmode="lin" valueType="num">
                                      <p:cBhvr>
                                        <p:cTn id="73" dur="500" fill="hold"/>
                                        <p:tgtEl>
                                          <p:spTgt spid="17"/>
                                        </p:tgtEl>
                                        <p:attrNameLst>
                                          <p:attrName>ppt_h</p:attrName>
                                        </p:attrNameLst>
                                      </p:cBhvr>
                                      <p:tavLst>
                                        <p:tav tm="0">
                                          <p:val>
                                            <p:fltVal val="0"/>
                                          </p:val>
                                        </p:tav>
                                        <p:tav tm="100000">
                                          <p:val>
                                            <p:strVal val="#ppt_h"/>
                                          </p:val>
                                        </p:tav>
                                      </p:tavLst>
                                    </p:anim>
                                    <p:animEffect transition="in" filter="fade">
                                      <p:cBhvr>
                                        <p:cTn id="74" dur="500"/>
                                        <p:tgtEl>
                                          <p:spTgt spid="17"/>
                                        </p:tgtEl>
                                      </p:cBhvr>
                                    </p:animEffect>
                                  </p:childTnLst>
                                </p:cTn>
                              </p:par>
                              <p:par>
                                <p:cTn id="75" presetID="53" presetClass="entr" presetSubtype="16" fill="hold" grpId="0" nodeType="withEffect">
                                  <p:stCondLst>
                                    <p:cond delay="150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par>
                                <p:cTn id="80" presetID="53" presetClass="entr" presetSubtype="16" fill="hold" grpId="0" nodeType="withEffect">
                                  <p:stCondLst>
                                    <p:cond delay="150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fltVal val="0"/>
                                          </p:val>
                                        </p:tav>
                                        <p:tav tm="100000">
                                          <p:val>
                                            <p:strVal val="#ppt_w"/>
                                          </p:val>
                                        </p:tav>
                                      </p:tavLst>
                                    </p:anim>
                                    <p:anim calcmode="lin" valueType="num">
                                      <p:cBhvr>
                                        <p:cTn id="83" dur="500" fill="hold"/>
                                        <p:tgtEl>
                                          <p:spTgt spid="19"/>
                                        </p:tgtEl>
                                        <p:attrNameLst>
                                          <p:attrName>ppt_h</p:attrName>
                                        </p:attrNameLst>
                                      </p:cBhvr>
                                      <p:tavLst>
                                        <p:tav tm="0">
                                          <p:val>
                                            <p:fltVal val="0"/>
                                          </p:val>
                                        </p:tav>
                                        <p:tav tm="100000">
                                          <p:val>
                                            <p:strVal val="#ppt_h"/>
                                          </p:val>
                                        </p:tav>
                                      </p:tavLst>
                                    </p:anim>
                                    <p:animEffect transition="in" filter="fade">
                                      <p:cBhvr>
                                        <p:cTn id="8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P spid="10" grpId="0" animBg="1"/>
      <p:bldP spid="9" grpId="0" animBg="1"/>
      <p:bldP spid="8" grpId="0" animBg="1"/>
      <p:bldP spid="11" grpId="0" animBg="1"/>
      <p:bldP spid="13" grpId="0" animBg="1"/>
      <p:bldP spid="6" grpId="0"/>
      <p:bldP spid="7" grpId="0" animBg="1"/>
      <p:bldP spid="14" grpId="0"/>
      <p:bldP spid="15" grpId="0"/>
      <p:bldP spid="16" grpId="0" animBg="1"/>
      <p:bldP spid="17"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0"/>
            <a:ext cx="12192000" cy="6858000"/>
          </a:xfrm>
          <a:prstGeom prst="rect">
            <a:avLst/>
          </a:prstGeom>
          <a:solidFill>
            <a:srgbClr val="0071BC"/>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838200" y="365126"/>
            <a:ext cx="10515600" cy="693208"/>
          </a:xfrm>
        </p:spPr>
        <p:txBody>
          <a:bodyPr>
            <a:normAutofit/>
          </a:bodyPr>
          <a:lstStyle/>
          <a:p>
            <a:r>
              <a:rPr lang="de-DE" sz="3600" b="1" dirty="0">
                <a:solidFill>
                  <a:schemeClr val="bg1"/>
                </a:solidFill>
                <a:latin typeface="Arial" panose="020B0604020202020204" pitchFamily="34" charset="0"/>
                <a:cs typeface="Arial" panose="020B0604020202020204" pitchFamily="34" charset="0"/>
              </a:rPr>
              <a:t>Fallbeispiel 2: </a:t>
            </a:r>
            <a:r>
              <a:rPr lang="de-DE" sz="3600" b="1" dirty="0">
                <a:solidFill>
                  <a:schemeClr val="bg1"/>
                </a:solidFill>
                <a:effectLst/>
                <a:latin typeface="Arial" panose="020B0604020202020204" pitchFamily="34" charset="0"/>
                <a:cs typeface="Arial" panose="020B0604020202020204" pitchFamily="34" charset="0"/>
              </a:rPr>
              <a:t>Maria Wolf (59)</a:t>
            </a:r>
            <a:endParaRPr lang="de-DE" sz="3600" b="1" dirty="0">
              <a:solidFill>
                <a:schemeClr val="bg1"/>
              </a:solidFill>
              <a:latin typeface="Arial" panose="020B0604020202020204" pitchFamily="34" charset="0"/>
              <a:cs typeface="Arial" panose="020B0604020202020204" pitchFamily="34" charset="0"/>
            </a:endParaRPr>
          </a:p>
        </p:txBody>
      </p:sp>
      <p:sp>
        <p:nvSpPr>
          <p:cNvPr id="3" name="Textfeld 2"/>
          <p:cNvSpPr txBox="1"/>
          <p:nvPr/>
        </p:nvSpPr>
        <p:spPr>
          <a:xfrm>
            <a:off x="220134" y="2906934"/>
            <a:ext cx="12192000" cy="1754326"/>
          </a:xfrm>
          <a:prstGeom prst="rect">
            <a:avLst/>
          </a:prstGeom>
          <a:noFill/>
        </p:spPr>
        <p:txBody>
          <a:bodyPr wrap="square" rtlCol="0" anchor="ctr">
            <a:spAutoFit/>
          </a:bodyPr>
          <a:lstStyle/>
          <a:p>
            <a:pPr algn="ctr"/>
            <a:r>
              <a:rPr lang="de-DE" sz="5400" b="1" dirty="0">
                <a:solidFill>
                  <a:schemeClr val="bg1"/>
                </a:solidFill>
                <a:latin typeface="Arial" panose="020B0604020202020204" pitchFamily="34" charset="0"/>
                <a:cs typeface="Arial" panose="020B0604020202020204" pitchFamily="34" charset="0"/>
              </a:rPr>
              <a:t>HERZINSUFFIZIENZ </a:t>
            </a:r>
            <a:br>
              <a:rPr lang="de-DE" sz="5400" b="1" dirty="0">
                <a:solidFill>
                  <a:schemeClr val="bg1"/>
                </a:solidFill>
                <a:latin typeface="Arial" panose="020B0604020202020204" pitchFamily="34" charset="0"/>
                <a:cs typeface="Arial" panose="020B0604020202020204" pitchFamily="34" charset="0"/>
              </a:rPr>
            </a:br>
            <a:r>
              <a:rPr lang="de-DE" sz="5400" dirty="0">
                <a:solidFill>
                  <a:schemeClr val="bg1"/>
                </a:solidFill>
                <a:latin typeface="Arial" panose="020B0604020202020204" pitchFamily="34" charset="0"/>
                <a:cs typeface="Arial" panose="020B0604020202020204" pitchFamily="34" charset="0"/>
              </a:rPr>
              <a:t>(chronisch) </a:t>
            </a:r>
          </a:p>
        </p:txBody>
      </p:sp>
    </p:spTree>
    <p:extLst>
      <p:ext uri="{BB962C8B-B14F-4D97-AF65-F5344CB8AC3E}">
        <p14:creationId xmlns:p14="http://schemas.microsoft.com/office/powerpoint/2010/main" val="1416031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838199" y="1347259"/>
            <a:ext cx="10515600" cy="6932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5400" b="1" dirty="0">
                <a:latin typeface="Arial" panose="020B0604020202020204" pitchFamily="34" charset="0"/>
                <a:cs typeface="Arial" panose="020B0604020202020204" pitchFamily="34" charset="0"/>
              </a:rPr>
              <a:t>Fallbeispiel 3: </a:t>
            </a:r>
            <a:br>
              <a:rPr lang="de-DE" sz="5400" b="1" dirty="0">
                <a:latin typeface="Arial" panose="020B0604020202020204" pitchFamily="34" charset="0"/>
                <a:cs typeface="Arial" panose="020B0604020202020204" pitchFamily="34" charset="0"/>
              </a:rPr>
            </a:br>
            <a:r>
              <a:rPr lang="de-DE" sz="5400" b="1" dirty="0">
                <a:latin typeface="Arial" panose="020B0604020202020204" pitchFamily="34" charset="0"/>
                <a:cs typeface="Arial" panose="020B0604020202020204" pitchFamily="34" charset="0"/>
              </a:rPr>
              <a:t>Werner Müller (49)</a:t>
            </a:r>
          </a:p>
        </p:txBody>
      </p:sp>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2992" y="2976875"/>
            <a:ext cx="3506015" cy="3601725"/>
          </a:xfrm>
          <a:prstGeom prst="rect">
            <a:avLst/>
          </a:prstGeom>
        </p:spPr>
      </p:pic>
    </p:spTree>
    <p:extLst>
      <p:ext uri="{BB962C8B-B14F-4D97-AF65-F5344CB8AC3E}">
        <p14:creationId xmlns:p14="http://schemas.microsoft.com/office/powerpoint/2010/main" val="1479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495187"/>
            <a:ext cx="10515600" cy="1325563"/>
          </a:xfrm>
        </p:spPr>
        <p:txBody>
          <a:bodyPr>
            <a:noAutofit/>
          </a:bodyPr>
          <a:lstStyle/>
          <a:p>
            <a:pPr algn="ctr"/>
            <a:r>
              <a:rPr lang="de-DE" sz="5400" b="1" dirty="0">
                <a:solidFill>
                  <a:schemeClr val="accent6"/>
                </a:solidFill>
                <a:latin typeface="Arial" panose="020B0604020202020204" pitchFamily="34" charset="0"/>
                <a:cs typeface="Arial" panose="020B0604020202020204" pitchFamily="34" charset="0"/>
              </a:rPr>
              <a:t>1 Minute </a:t>
            </a:r>
            <a:br>
              <a:rPr lang="de-DE" sz="5400" b="1" dirty="0">
                <a:solidFill>
                  <a:schemeClr val="accent6"/>
                </a:solidFill>
                <a:latin typeface="Arial" panose="020B0604020202020204" pitchFamily="34" charset="0"/>
                <a:cs typeface="Arial" panose="020B0604020202020204" pitchFamily="34" charset="0"/>
              </a:rPr>
            </a:br>
            <a:br>
              <a:rPr lang="de-DE" sz="5400" b="1" dirty="0">
                <a:solidFill>
                  <a:schemeClr val="accent6"/>
                </a:solidFill>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r>
              <a:rPr lang="de-DE" sz="5400" dirty="0">
                <a:latin typeface="Arial" panose="020B0604020202020204" pitchFamily="34" charset="0"/>
                <a:cs typeface="Arial" panose="020B0604020202020204" pitchFamily="34" charset="0"/>
              </a:rPr>
              <a:t>Expertenberatung</a:t>
            </a:r>
          </a:p>
        </p:txBody>
      </p:sp>
      <p:sp>
        <p:nvSpPr>
          <p:cNvPr id="5" name="Rechteck 4"/>
          <p:cNvSpPr/>
          <p:nvPr/>
        </p:nvSpPr>
        <p:spPr>
          <a:xfrm>
            <a:off x="1699846" y="3640016"/>
            <a:ext cx="8784000" cy="1310054"/>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p:nvSpPr>
        <p:spPr>
          <a:xfrm>
            <a:off x="1699846" y="3640016"/>
            <a:ext cx="8792307" cy="13100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itel 1"/>
          <p:cNvSpPr txBox="1">
            <a:spLocks/>
          </p:cNvSpPr>
          <p:nvPr/>
        </p:nvSpPr>
        <p:spPr>
          <a:xfrm>
            <a:off x="838200" y="365126"/>
            <a:ext cx="10515600" cy="6932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latin typeface="Arial" panose="020B0604020202020204" pitchFamily="34" charset="0"/>
                <a:cs typeface="Arial" panose="020B0604020202020204" pitchFamily="34" charset="0"/>
              </a:rPr>
              <a:t>Fallbeispiel 3: Werner Müller (49)</a:t>
            </a:r>
          </a:p>
        </p:txBody>
      </p:sp>
    </p:spTree>
    <p:extLst>
      <p:ext uri="{BB962C8B-B14F-4D97-AF65-F5344CB8AC3E}">
        <p14:creationId xmlns:p14="http://schemas.microsoft.com/office/powerpoint/2010/main" val="173380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22" presetClass="entr" presetSubtype="8" fill="hold" grpId="0" nodeType="afterEffect">
                                  <p:stCondLst>
                                    <p:cond delay="150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6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3: Werner Müller (49)</a:t>
            </a:r>
          </a:p>
        </p:txBody>
      </p:sp>
      <p:graphicFrame>
        <p:nvGraphicFramePr>
          <p:cNvPr id="4" name="Tabelle 3"/>
          <p:cNvGraphicFramePr>
            <a:graphicFrameLocks noGrp="1"/>
          </p:cNvGraphicFramePr>
          <p:nvPr>
            <p:extLst>
              <p:ext uri="{D42A27DB-BD31-4B8C-83A1-F6EECF244321}">
                <p14:modId xmlns:p14="http://schemas.microsoft.com/office/powerpoint/2010/main" val="2044769831"/>
              </p:ext>
            </p:extLst>
          </p:nvPr>
        </p:nvGraphicFramePr>
        <p:xfrm>
          <a:off x="838201" y="1058334"/>
          <a:ext cx="9048183" cy="5266500"/>
        </p:xfrm>
        <a:graphic>
          <a:graphicData uri="http://schemas.openxmlformats.org/drawingml/2006/table">
            <a:tbl>
              <a:tblPr firstRow="1" firstCol="1" bandRow="1">
                <a:tableStyleId>{2D5ABB26-0587-4C30-8999-92F81FD0307C}</a:tableStyleId>
              </a:tblPr>
              <a:tblGrid>
                <a:gridCol w="9048183">
                  <a:extLst>
                    <a:ext uri="{9D8B030D-6E8A-4147-A177-3AD203B41FA5}">
                      <a16:colId xmlns:a16="http://schemas.microsoft.com/office/drawing/2014/main" val="20000"/>
                    </a:ext>
                  </a:extLst>
                </a:gridCol>
              </a:tblGrid>
              <a:tr h="4056626">
                <a:tc>
                  <a:txBody>
                    <a:bodyPr/>
                    <a:lstStyle/>
                    <a:p>
                      <a:pPr algn="just">
                        <a:lnSpc>
                          <a:spcPct val="114000"/>
                        </a:lnSpc>
                        <a:spcAft>
                          <a:spcPts val="600"/>
                        </a:spcAft>
                      </a:pPr>
                      <a:r>
                        <a:rPr lang="de-DE" sz="1500" b="0" kern="1200" dirty="0">
                          <a:solidFill>
                            <a:schemeClr val="tx1"/>
                          </a:solidFill>
                          <a:effectLst/>
                          <a:latin typeface="Arial" panose="020B0604020202020204" pitchFamily="34" charset="0"/>
                          <a:ea typeface="+mn-ea"/>
                          <a:cs typeface="Arial" panose="020B0604020202020204" pitchFamily="34" charset="0"/>
                        </a:rPr>
                        <a:t>Fast wie jeden Sonntag verbringt das Ehepaar Müller auch diesen wieder gemeinsam auf der </a:t>
                      </a:r>
                      <a:r>
                        <a:rPr lang="de-DE" sz="1500" b="0" kern="1200" dirty="0" err="1">
                          <a:solidFill>
                            <a:schemeClr val="tx1"/>
                          </a:solidFill>
                          <a:effectLst/>
                          <a:latin typeface="Arial" panose="020B0604020202020204" pitchFamily="34" charset="0"/>
                          <a:ea typeface="+mn-ea"/>
                          <a:cs typeface="Arial" panose="020B0604020202020204" pitchFamily="34" charset="0"/>
                        </a:rPr>
                        <a:t>Kart</a:t>
                      </a:r>
                      <a:r>
                        <a:rPr lang="de-DE" sz="1500" b="0" kern="1200" dirty="0">
                          <a:solidFill>
                            <a:schemeClr val="tx1"/>
                          </a:solidFill>
                          <a:effectLst/>
                          <a:latin typeface="Arial" panose="020B0604020202020204" pitchFamily="34" charset="0"/>
                          <a:ea typeface="+mn-ea"/>
                          <a:cs typeface="Arial" panose="020B0604020202020204" pitchFamily="34" charset="0"/>
                        </a:rPr>
                        <a:t>-Bahn. Seit nahezu 15 Jahren verfolgen die beiden, wie ihr Sohn seine Runden zieht und einen Sieg nach dem anderen einfährt. Während die beiden gerne auf der </a:t>
                      </a:r>
                      <a:r>
                        <a:rPr lang="de-DE" sz="1500" b="0" kern="1200" dirty="0" err="1">
                          <a:solidFill>
                            <a:schemeClr val="tx1"/>
                          </a:solidFill>
                          <a:effectLst/>
                          <a:latin typeface="Arial" panose="020B0604020202020204" pitchFamily="34" charset="0"/>
                          <a:ea typeface="+mn-ea"/>
                          <a:cs typeface="Arial" panose="020B0604020202020204" pitchFamily="34" charset="0"/>
                        </a:rPr>
                        <a:t>Kart</a:t>
                      </a:r>
                      <a:r>
                        <a:rPr lang="de-DE" sz="1500" b="0" kern="1200" dirty="0">
                          <a:solidFill>
                            <a:schemeClr val="tx1"/>
                          </a:solidFill>
                          <a:effectLst/>
                          <a:latin typeface="Arial" panose="020B0604020202020204" pitchFamily="34" charset="0"/>
                          <a:ea typeface="+mn-ea"/>
                          <a:cs typeface="Arial" panose="020B0604020202020204" pitchFamily="34" charset="0"/>
                        </a:rPr>
                        <a:t>-Bahn sind, stört seine Frau immer wieder, dass Werner die Finger nicht von den Zigaretten lassen kann. Auch seine Ärztin hat ihm schon häufiger geraten, damit aufzuhören. Dabei hat er seinen Konsum doch schon stark eingeschränkt und raucht jetzt nur noch eine halbe Schachtel Zigaretten am Tag, naja, manchmal auch ein bisschen mehr. Dies bringt jedoch auch sein Job als Fernfahrer mit sich. Die ständige Aufregung am Steuer über die anderen Autofahrer; da beruhigt sich Werner häufiger mit einer Zigarette. Oder aber mit Essen. Natürlich würde Sport ihm und seinem starken Übergewicht sehr gut tun, aber wie soll er das mit diesem Job schaffen? </a:t>
                      </a:r>
                    </a:p>
                    <a:p>
                      <a:pPr algn="just">
                        <a:lnSpc>
                          <a:spcPct val="114000"/>
                        </a:lnSpc>
                      </a:pPr>
                      <a:r>
                        <a:rPr lang="de-DE" sz="1500" b="0" kern="1200" dirty="0">
                          <a:solidFill>
                            <a:schemeClr val="tx1"/>
                          </a:solidFill>
                          <a:effectLst/>
                          <a:latin typeface="Arial" panose="020B0604020202020204" pitchFamily="34" charset="0"/>
                          <a:ea typeface="+mn-ea"/>
                          <a:cs typeface="Arial" panose="020B0604020202020204" pitchFamily="34" charset="0"/>
                        </a:rPr>
                        <a:t>Sein Sohn fährt auf die Ziellinie zu und liefert sich einen starken Endspurt mit einem seiner stärksten Konkurrenten. Und – er schafft es und überquert als Erster die Ziellinie. Werner und seine Frau jubeln und schwenken die Siegerfahne des Vereins. Dabei spürt Werner plötzlich einen stechenden Schmerz im Rücken, direkt zwischen den Schulterblättern und in seinem linken Arm. Er lässt sich nichts anmerken, das liegt wahrscheinlich am Fahne schwenken, denkt er. Jedoch fällt ihm auch das Atmen etwas schwer und plötzlich beginnt er ein wenig zu schwitzen. Bestimmt, so meint er, kommt das von der Aufregung. Auch als Familie Müller glücklich zu Hause eingekehrt ist, lassen die Schmerzen nicht nach und verschlimmern sich sogar. Und nicht nur das – sie haben sich auch bis hinters Brustbein ausgeweitet. Werner nimmt eine Schmerztabelle in der Hoffnung, dass er früh einschlafen kann und die Beschwerden am nächsten Tag weg sind. Jedoch kann er in dieser Nacht trotz der Schmerzmittel nicht schlafen. Seine Frau ist sehr beunruhigt, als sie Werners Schmerzen bemerkt und ruft, trotz seines Protests, den Notarzt.</a:t>
                      </a:r>
                      <a:endParaRPr lang="de-DE" sz="1500" b="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6444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ige Legende 16"/>
          <p:cNvSpPr/>
          <p:nvPr/>
        </p:nvSpPr>
        <p:spPr>
          <a:xfrm>
            <a:off x="3828809" y="1864041"/>
            <a:ext cx="1051010" cy="262122"/>
          </a:xfrm>
          <a:prstGeom prst="wedgeRectCallout">
            <a:avLst>
              <a:gd name="adj1" fmla="val 544083"/>
              <a:gd name="adj2" fmla="val -11513"/>
            </a:avLst>
          </a:prstGeom>
          <a:solidFill>
            <a:srgbClr val="FF6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ige Legende 20"/>
          <p:cNvSpPr/>
          <p:nvPr/>
        </p:nvSpPr>
        <p:spPr>
          <a:xfrm>
            <a:off x="878688" y="5304699"/>
            <a:ext cx="461225" cy="299429"/>
          </a:xfrm>
          <a:prstGeom prst="wedgeRectCallout">
            <a:avLst>
              <a:gd name="adj1" fmla="val 19279"/>
              <a:gd name="adj2" fmla="val 21554"/>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16" name="Rechteckige Legende 15"/>
          <p:cNvSpPr/>
          <p:nvPr/>
        </p:nvSpPr>
        <p:spPr>
          <a:xfrm>
            <a:off x="7797008" y="5273996"/>
            <a:ext cx="2089375" cy="307610"/>
          </a:xfrm>
          <a:prstGeom prst="wedgeRectCallout">
            <a:avLst>
              <a:gd name="adj1" fmla="val 60776"/>
              <a:gd name="adj2" fmla="val -23398"/>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15" name="Rechteckige Legende 14"/>
          <p:cNvSpPr/>
          <p:nvPr/>
        </p:nvSpPr>
        <p:spPr>
          <a:xfrm>
            <a:off x="5446084" y="4816143"/>
            <a:ext cx="999984" cy="252083"/>
          </a:xfrm>
          <a:prstGeom prst="wedgeRectCallout">
            <a:avLst>
              <a:gd name="adj1" fmla="val 417396"/>
              <a:gd name="adj2" fmla="val -17653"/>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14" name="Rechteckige Legende 13"/>
          <p:cNvSpPr/>
          <p:nvPr/>
        </p:nvSpPr>
        <p:spPr>
          <a:xfrm>
            <a:off x="878688" y="4818478"/>
            <a:ext cx="1339411" cy="249748"/>
          </a:xfrm>
          <a:prstGeom prst="wedgeRectCallout">
            <a:avLst>
              <a:gd name="adj1" fmla="val 47400"/>
              <a:gd name="adj2" fmla="val 16205"/>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13" name="Rechteckige Legende 12"/>
          <p:cNvSpPr/>
          <p:nvPr/>
        </p:nvSpPr>
        <p:spPr>
          <a:xfrm>
            <a:off x="9154548" y="4528501"/>
            <a:ext cx="743741" cy="289977"/>
          </a:xfrm>
          <a:prstGeom prst="wedgeRectCallout">
            <a:avLst>
              <a:gd name="adj1" fmla="val 74553"/>
              <a:gd name="adj2" fmla="val 42953"/>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11" name="Rechteckige Legende 10"/>
          <p:cNvSpPr/>
          <p:nvPr/>
        </p:nvSpPr>
        <p:spPr>
          <a:xfrm>
            <a:off x="825503" y="4265023"/>
            <a:ext cx="1191173" cy="272729"/>
          </a:xfrm>
          <a:prstGeom prst="wedgeRectCallout">
            <a:avLst>
              <a:gd name="adj1" fmla="val 47400"/>
              <a:gd name="adj2" fmla="val 16205"/>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20" name="Rechteck 19"/>
          <p:cNvSpPr/>
          <p:nvPr/>
        </p:nvSpPr>
        <p:spPr>
          <a:xfrm>
            <a:off x="9972942" y="2750971"/>
            <a:ext cx="1532768" cy="835613"/>
          </a:xfrm>
          <a:prstGeom prst="rect">
            <a:avLst/>
          </a:prstGeom>
        </p:spPr>
        <p:txBody>
          <a:bodyPr wrap="square">
            <a:spAutoFit/>
          </a:bodyPr>
          <a:lstStyle/>
          <a:p>
            <a:pPr marL="114300">
              <a:lnSpc>
                <a:spcPct val="115000"/>
              </a:lnSpc>
              <a:spcBef>
                <a:spcPts val="1800"/>
              </a:spcBef>
              <a:spcAft>
                <a:spcPts val="0"/>
              </a:spcAft>
            </a:pPr>
            <a:r>
              <a:rPr lang="de-DE" sz="1400" b="1" dirty="0">
                <a:solidFill>
                  <a:srgbClr val="FF6161"/>
                </a:solidFill>
                <a:latin typeface="Arial" panose="020B0604020202020204" pitchFamily="34" charset="0"/>
                <a:cs typeface="Arial" panose="020B0604020202020204" pitchFamily="34" charset="0"/>
              </a:rPr>
              <a:t>Übergewicht; wenig Bewegung</a:t>
            </a:r>
            <a:endParaRPr lang="de-DE" sz="1400" b="1" dirty="0">
              <a:solidFill>
                <a:srgbClr val="FF6161"/>
              </a:solidFill>
              <a:effectLst/>
              <a:latin typeface="Arial" panose="020B0604020202020204" pitchFamily="34" charset="0"/>
              <a:cs typeface="Arial" panose="020B0604020202020204" pitchFamily="34" charset="0"/>
            </a:endParaRPr>
          </a:p>
        </p:txBody>
      </p:sp>
      <p:sp>
        <p:nvSpPr>
          <p:cNvPr id="18" name="Rechteckige Legende 17"/>
          <p:cNvSpPr/>
          <p:nvPr/>
        </p:nvSpPr>
        <p:spPr>
          <a:xfrm>
            <a:off x="2808642" y="3140074"/>
            <a:ext cx="1908214" cy="265958"/>
          </a:xfrm>
          <a:prstGeom prst="wedgeRectCallout">
            <a:avLst>
              <a:gd name="adj1" fmla="val 332261"/>
              <a:gd name="adj2" fmla="val -64754"/>
            </a:avLst>
          </a:prstGeom>
          <a:solidFill>
            <a:srgbClr val="FF6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ige Legende 18"/>
          <p:cNvSpPr/>
          <p:nvPr/>
        </p:nvSpPr>
        <p:spPr>
          <a:xfrm>
            <a:off x="5362291" y="2646240"/>
            <a:ext cx="1871427" cy="238138"/>
          </a:xfrm>
          <a:prstGeom prst="wedgeRectCallout">
            <a:avLst>
              <a:gd name="adj1" fmla="val 202316"/>
              <a:gd name="adj2" fmla="val -66060"/>
            </a:avLst>
          </a:prstGeom>
          <a:solidFill>
            <a:srgbClr val="FF6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ige Legende 5"/>
          <p:cNvSpPr/>
          <p:nvPr/>
        </p:nvSpPr>
        <p:spPr>
          <a:xfrm>
            <a:off x="2123343" y="2365162"/>
            <a:ext cx="2475817" cy="281078"/>
          </a:xfrm>
          <a:prstGeom prst="wedgeRectCallout">
            <a:avLst>
              <a:gd name="adj1" fmla="val 270640"/>
              <a:gd name="adj2" fmla="val -158889"/>
            </a:avLst>
          </a:prstGeom>
          <a:solidFill>
            <a:srgbClr val="FF6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ige Legende 4"/>
          <p:cNvSpPr/>
          <p:nvPr/>
        </p:nvSpPr>
        <p:spPr>
          <a:xfrm>
            <a:off x="7872272" y="3974279"/>
            <a:ext cx="2014112" cy="289599"/>
          </a:xfrm>
          <a:prstGeom prst="wedgeRectCallout">
            <a:avLst>
              <a:gd name="adj1" fmla="val 60253"/>
              <a:gd name="adj2" fmla="val -89679"/>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12" name="Rechteckige Legende 11"/>
          <p:cNvSpPr/>
          <p:nvPr/>
        </p:nvSpPr>
        <p:spPr>
          <a:xfrm>
            <a:off x="7269932" y="5068226"/>
            <a:ext cx="2616451" cy="263632"/>
          </a:xfrm>
          <a:prstGeom prst="wedgeRectCallout">
            <a:avLst>
              <a:gd name="adj1" fmla="val 31237"/>
              <a:gd name="adj2" fmla="val -13219"/>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3: Werner Müller (49)</a:t>
            </a:r>
          </a:p>
        </p:txBody>
      </p:sp>
      <p:sp>
        <p:nvSpPr>
          <p:cNvPr id="7" name="Rechteck 6"/>
          <p:cNvSpPr/>
          <p:nvPr/>
        </p:nvSpPr>
        <p:spPr>
          <a:xfrm rot="16200000">
            <a:off x="10481826" y="2243581"/>
            <a:ext cx="2560978" cy="340093"/>
          </a:xfrm>
          <a:prstGeom prst="rect">
            <a:avLst/>
          </a:prstGeom>
          <a:ln>
            <a:solidFill>
              <a:schemeClr val="bg1">
                <a:lumMod val="50000"/>
              </a:schemeClr>
            </a:solidFill>
          </a:ln>
        </p:spPr>
        <p:txBody>
          <a:bodyPr wrap="square">
            <a:spAutoFit/>
          </a:bodyPr>
          <a:lstStyle/>
          <a:p>
            <a:pPr marL="114300">
              <a:lnSpc>
                <a:spcPct val="115000"/>
              </a:lnSpc>
              <a:spcBef>
                <a:spcPts val="1800"/>
              </a:spcBef>
              <a:spcAft>
                <a:spcPts val="0"/>
              </a:spcAft>
            </a:pPr>
            <a:r>
              <a:rPr lang="de-DE" sz="1400" b="1" dirty="0">
                <a:solidFill>
                  <a:srgbClr val="FF6161"/>
                </a:solidFill>
                <a:latin typeface="Arial" panose="020B0604020202020204" pitchFamily="34" charset="0"/>
                <a:cs typeface="Arial" panose="020B0604020202020204" pitchFamily="34" charset="0"/>
              </a:rPr>
              <a:t>Allgemeine Risikofaktoren</a:t>
            </a:r>
            <a:endParaRPr lang="de-DE" sz="1400" b="1" dirty="0">
              <a:solidFill>
                <a:srgbClr val="FF6161"/>
              </a:solidFill>
              <a:effectLst/>
              <a:latin typeface="Arial" panose="020B0604020202020204" pitchFamily="34" charset="0"/>
              <a:cs typeface="Arial" panose="020B0604020202020204" pitchFamily="34" charset="0"/>
            </a:endParaRPr>
          </a:p>
        </p:txBody>
      </p:sp>
      <p:sp>
        <p:nvSpPr>
          <p:cNvPr id="8" name="Rechteck 7"/>
          <p:cNvSpPr/>
          <p:nvPr/>
        </p:nvSpPr>
        <p:spPr>
          <a:xfrm rot="16200000">
            <a:off x="10656203" y="4688606"/>
            <a:ext cx="2186828" cy="340093"/>
          </a:xfrm>
          <a:prstGeom prst="rect">
            <a:avLst/>
          </a:prstGeom>
          <a:ln>
            <a:solidFill>
              <a:schemeClr val="bg1">
                <a:lumMod val="50000"/>
              </a:schemeClr>
            </a:solidFill>
          </a:ln>
        </p:spPr>
        <p:txBody>
          <a:bodyPr wrap="square">
            <a:spAutoFit/>
          </a:bodyPr>
          <a:lstStyle/>
          <a:p>
            <a:pPr marL="114300" algn="ctr">
              <a:lnSpc>
                <a:spcPct val="115000"/>
              </a:lnSpc>
              <a:spcBef>
                <a:spcPts val="1800"/>
              </a:spcBef>
              <a:spcAft>
                <a:spcPts val="0"/>
              </a:spcAft>
            </a:pPr>
            <a:r>
              <a:rPr lang="de-DE" sz="1400" b="1" dirty="0">
                <a:solidFill>
                  <a:srgbClr val="CC0000"/>
                </a:solidFill>
                <a:latin typeface="Arial" panose="020B0604020202020204" pitchFamily="34" charset="0"/>
                <a:cs typeface="Arial" panose="020B0604020202020204" pitchFamily="34" charset="0"/>
              </a:rPr>
              <a:t>Symptome</a:t>
            </a:r>
            <a:endParaRPr lang="de-DE" sz="1400" b="1" dirty="0">
              <a:solidFill>
                <a:srgbClr val="CC0000"/>
              </a:solidFill>
              <a:effectLst/>
              <a:latin typeface="Arial" panose="020B0604020202020204" pitchFamily="34" charset="0"/>
              <a:cs typeface="Arial" panose="020B0604020202020204" pitchFamily="34" charset="0"/>
            </a:endParaRPr>
          </a:p>
        </p:txBody>
      </p:sp>
      <p:sp>
        <p:nvSpPr>
          <p:cNvPr id="9" name="Rechteck 8"/>
          <p:cNvSpPr/>
          <p:nvPr/>
        </p:nvSpPr>
        <p:spPr>
          <a:xfrm>
            <a:off x="9973732" y="1805114"/>
            <a:ext cx="1668583" cy="587853"/>
          </a:xfrm>
          <a:prstGeom prst="rect">
            <a:avLst/>
          </a:prstGeom>
        </p:spPr>
        <p:txBody>
          <a:bodyPr wrap="square">
            <a:spAutoFit/>
          </a:bodyPr>
          <a:lstStyle/>
          <a:p>
            <a:pPr marL="114300">
              <a:lnSpc>
                <a:spcPct val="115000"/>
              </a:lnSpc>
              <a:spcBef>
                <a:spcPts val="1800"/>
              </a:spcBef>
              <a:spcAft>
                <a:spcPts val="0"/>
              </a:spcAft>
            </a:pPr>
            <a:r>
              <a:rPr lang="de-DE" sz="1400" b="1" dirty="0">
                <a:solidFill>
                  <a:srgbClr val="FF6161"/>
                </a:solidFill>
                <a:latin typeface="Arial" panose="020B0604020202020204" pitchFamily="34" charset="0"/>
                <a:cs typeface="Arial" panose="020B0604020202020204" pitchFamily="34" charset="0"/>
              </a:rPr>
              <a:t>Jahrelanges Rauchen</a:t>
            </a:r>
            <a:endParaRPr lang="de-DE" sz="1400" b="1" dirty="0">
              <a:solidFill>
                <a:srgbClr val="FF6161"/>
              </a:solidFill>
              <a:effectLst/>
              <a:latin typeface="Arial" panose="020B0604020202020204" pitchFamily="34" charset="0"/>
              <a:cs typeface="Arial" panose="020B0604020202020204" pitchFamily="34" charset="0"/>
            </a:endParaRPr>
          </a:p>
        </p:txBody>
      </p:sp>
      <p:sp>
        <p:nvSpPr>
          <p:cNvPr id="10" name="Rechteck 9"/>
          <p:cNvSpPr/>
          <p:nvPr/>
        </p:nvSpPr>
        <p:spPr>
          <a:xfrm>
            <a:off x="9961034" y="3678257"/>
            <a:ext cx="1618536" cy="1083374"/>
          </a:xfrm>
          <a:prstGeom prst="rect">
            <a:avLst/>
          </a:prstGeom>
        </p:spPr>
        <p:txBody>
          <a:bodyPr wrap="square">
            <a:spAutoFit/>
          </a:bodyPr>
          <a:lstStyle/>
          <a:p>
            <a:pPr marL="114300">
              <a:lnSpc>
                <a:spcPct val="115000"/>
              </a:lnSpc>
              <a:spcBef>
                <a:spcPts val="1800"/>
              </a:spcBef>
              <a:spcAft>
                <a:spcPts val="0"/>
              </a:spcAft>
            </a:pPr>
            <a:r>
              <a:rPr lang="de-DE" sz="1400" b="1" dirty="0">
                <a:solidFill>
                  <a:srgbClr val="CC0000"/>
                </a:solidFill>
                <a:latin typeface="Arial" panose="020B0604020202020204" pitchFamily="34" charset="0"/>
                <a:cs typeface="Arial" panose="020B0604020202020204" pitchFamily="34" charset="0"/>
              </a:rPr>
              <a:t>Plötzliche, starke Schmer-</a:t>
            </a:r>
            <a:r>
              <a:rPr lang="de-DE" sz="1400" b="1" dirty="0" err="1">
                <a:solidFill>
                  <a:srgbClr val="CC0000"/>
                </a:solidFill>
                <a:latin typeface="Arial" panose="020B0604020202020204" pitchFamily="34" charset="0"/>
                <a:cs typeface="Arial" panose="020B0604020202020204" pitchFamily="34" charset="0"/>
              </a:rPr>
              <a:t>zen</a:t>
            </a:r>
            <a:r>
              <a:rPr lang="de-DE" sz="1400" b="1" dirty="0">
                <a:solidFill>
                  <a:srgbClr val="CC0000"/>
                </a:solidFill>
                <a:latin typeface="Arial" panose="020B0604020202020204" pitchFamily="34" charset="0"/>
                <a:cs typeface="Arial" panose="020B0604020202020204" pitchFamily="34" charset="0"/>
              </a:rPr>
              <a:t> bis in den Arm</a:t>
            </a:r>
            <a:endParaRPr lang="de-DE" sz="1400" b="1" dirty="0">
              <a:solidFill>
                <a:srgbClr val="CC0000"/>
              </a:solidFill>
              <a:effectLst/>
              <a:latin typeface="Arial" panose="020B0604020202020204" pitchFamily="34" charset="0"/>
              <a:cs typeface="Arial" panose="020B0604020202020204" pitchFamily="34" charset="0"/>
            </a:endParaRPr>
          </a:p>
        </p:txBody>
      </p:sp>
      <p:sp>
        <p:nvSpPr>
          <p:cNvPr id="22" name="Rechteck 21"/>
          <p:cNvSpPr/>
          <p:nvPr/>
        </p:nvSpPr>
        <p:spPr>
          <a:xfrm>
            <a:off x="10023779" y="4708217"/>
            <a:ext cx="1618536" cy="1331134"/>
          </a:xfrm>
          <a:prstGeom prst="rect">
            <a:avLst/>
          </a:prstGeom>
        </p:spPr>
        <p:txBody>
          <a:bodyPr wrap="square">
            <a:spAutoFit/>
          </a:bodyPr>
          <a:lstStyle/>
          <a:p>
            <a:pPr marL="114300">
              <a:lnSpc>
                <a:spcPct val="115000"/>
              </a:lnSpc>
              <a:spcBef>
                <a:spcPts val="1800"/>
              </a:spcBef>
              <a:spcAft>
                <a:spcPts val="0"/>
              </a:spcAft>
            </a:pPr>
            <a:r>
              <a:rPr lang="de-DE" sz="1400" b="1" dirty="0">
                <a:solidFill>
                  <a:srgbClr val="CC0000"/>
                </a:solidFill>
                <a:latin typeface="Arial" panose="020B0604020202020204" pitchFamily="34" charset="0"/>
                <a:cs typeface="Arial" panose="020B0604020202020204" pitchFamily="34" charset="0"/>
              </a:rPr>
              <a:t>Atemnot, Kalt-</a:t>
            </a:r>
            <a:r>
              <a:rPr lang="de-DE" sz="1400" b="1" dirty="0" err="1">
                <a:solidFill>
                  <a:srgbClr val="CC0000"/>
                </a:solidFill>
                <a:latin typeface="Arial" panose="020B0604020202020204" pitchFamily="34" charset="0"/>
                <a:cs typeface="Arial" panose="020B0604020202020204" pitchFamily="34" charset="0"/>
              </a:rPr>
              <a:t>schweißigkeit</a:t>
            </a:r>
            <a:r>
              <a:rPr lang="de-DE" sz="1400" b="1" dirty="0">
                <a:solidFill>
                  <a:srgbClr val="CC0000"/>
                </a:solidFill>
                <a:latin typeface="Arial" panose="020B0604020202020204" pitchFamily="34" charset="0"/>
                <a:cs typeface="Arial" panose="020B0604020202020204" pitchFamily="34" charset="0"/>
              </a:rPr>
              <a:t>, andauernder Schmerz, bes. Brustschmerz</a:t>
            </a:r>
            <a:endParaRPr lang="de-DE" sz="1400" b="1" dirty="0">
              <a:solidFill>
                <a:srgbClr val="CC0000"/>
              </a:solidFill>
              <a:effectLst/>
              <a:latin typeface="Arial" panose="020B0604020202020204" pitchFamily="34" charset="0"/>
              <a:cs typeface="Arial" panose="020B0604020202020204" pitchFamily="34" charset="0"/>
            </a:endParaRPr>
          </a:p>
        </p:txBody>
      </p:sp>
      <p:sp>
        <p:nvSpPr>
          <p:cNvPr id="24" name="Rechteck 23"/>
          <p:cNvSpPr/>
          <p:nvPr/>
        </p:nvSpPr>
        <p:spPr>
          <a:xfrm>
            <a:off x="9973732" y="2425216"/>
            <a:ext cx="1668583" cy="340093"/>
          </a:xfrm>
          <a:prstGeom prst="rect">
            <a:avLst/>
          </a:prstGeom>
        </p:spPr>
        <p:txBody>
          <a:bodyPr wrap="square">
            <a:spAutoFit/>
          </a:bodyPr>
          <a:lstStyle/>
          <a:p>
            <a:pPr marL="114300">
              <a:lnSpc>
                <a:spcPct val="115000"/>
              </a:lnSpc>
              <a:spcBef>
                <a:spcPts val="1800"/>
              </a:spcBef>
              <a:spcAft>
                <a:spcPts val="0"/>
              </a:spcAft>
            </a:pPr>
            <a:r>
              <a:rPr lang="de-DE" sz="1400" b="1" dirty="0">
                <a:solidFill>
                  <a:srgbClr val="FF6161"/>
                </a:solidFill>
                <a:latin typeface="Arial" panose="020B0604020202020204" pitchFamily="34" charset="0"/>
                <a:cs typeface="Arial" panose="020B0604020202020204" pitchFamily="34" charset="0"/>
              </a:rPr>
              <a:t>Stress</a:t>
            </a:r>
            <a:endParaRPr lang="de-DE" sz="1400" b="1" dirty="0">
              <a:solidFill>
                <a:srgbClr val="FF6161"/>
              </a:solidFill>
              <a:effectLst/>
              <a:latin typeface="Arial" panose="020B0604020202020204" pitchFamily="34" charset="0"/>
              <a:cs typeface="Arial" panose="020B0604020202020204" pitchFamily="34" charset="0"/>
            </a:endParaRPr>
          </a:p>
        </p:txBody>
      </p:sp>
      <p:sp>
        <p:nvSpPr>
          <p:cNvPr id="25" name="Rechteckige Legende 24"/>
          <p:cNvSpPr/>
          <p:nvPr/>
        </p:nvSpPr>
        <p:spPr>
          <a:xfrm>
            <a:off x="5785164" y="4263878"/>
            <a:ext cx="2267205" cy="262666"/>
          </a:xfrm>
          <a:prstGeom prst="wedgeRectCallout">
            <a:avLst>
              <a:gd name="adj1" fmla="val 21961"/>
              <a:gd name="adj2" fmla="val -41424"/>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graphicFrame>
        <p:nvGraphicFramePr>
          <p:cNvPr id="23" name="Tabelle 22"/>
          <p:cNvGraphicFramePr>
            <a:graphicFrameLocks noGrp="1"/>
          </p:cNvGraphicFramePr>
          <p:nvPr>
            <p:extLst>
              <p:ext uri="{D42A27DB-BD31-4B8C-83A1-F6EECF244321}">
                <p14:modId xmlns:p14="http://schemas.microsoft.com/office/powerpoint/2010/main" val="26456018"/>
              </p:ext>
            </p:extLst>
          </p:nvPr>
        </p:nvGraphicFramePr>
        <p:xfrm>
          <a:off x="838201" y="1058334"/>
          <a:ext cx="9048183" cy="5527104"/>
        </p:xfrm>
        <a:graphic>
          <a:graphicData uri="http://schemas.openxmlformats.org/drawingml/2006/table">
            <a:tbl>
              <a:tblPr firstRow="1" firstCol="1" bandRow="1">
                <a:tableStyleId>{2D5ABB26-0587-4C30-8999-92F81FD0307C}</a:tableStyleId>
              </a:tblPr>
              <a:tblGrid>
                <a:gridCol w="9048183">
                  <a:extLst>
                    <a:ext uri="{9D8B030D-6E8A-4147-A177-3AD203B41FA5}">
                      <a16:colId xmlns:a16="http://schemas.microsoft.com/office/drawing/2014/main" val="20000"/>
                    </a:ext>
                  </a:extLst>
                </a:gridCol>
              </a:tblGrid>
              <a:tr h="4056626">
                <a:tc>
                  <a:txBody>
                    <a:bodyPr/>
                    <a:lstStyle/>
                    <a:p>
                      <a:pPr algn="just">
                        <a:lnSpc>
                          <a:spcPct val="114000"/>
                        </a:lnSpc>
                        <a:spcAft>
                          <a:spcPts val="600"/>
                        </a:spcAft>
                      </a:pPr>
                      <a:r>
                        <a:rPr lang="de-DE" sz="1500" kern="1200" dirty="0">
                          <a:solidFill>
                            <a:schemeClr val="tx1"/>
                          </a:solidFill>
                          <a:effectLst/>
                          <a:latin typeface="Arial" panose="020B0604020202020204" pitchFamily="34" charset="0"/>
                          <a:ea typeface="+mn-ea"/>
                          <a:cs typeface="Arial" panose="020B0604020202020204" pitchFamily="34" charset="0"/>
                        </a:rPr>
                        <a:t>Fast wie jeden Sonntag verbringt das Ehepaar Müller auch diesen wieder gemeinsam auf der </a:t>
                      </a:r>
                      <a:r>
                        <a:rPr lang="de-DE" sz="1500" kern="1200" dirty="0" err="1">
                          <a:solidFill>
                            <a:schemeClr val="tx1"/>
                          </a:solidFill>
                          <a:effectLst/>
                          <a:latin typeface="Arial" panose="020B0604020202020204" pitchFamily="34" charset="0"/>
                          <a:ea typeface="+mn-ea"/>
                          <a:cs typeface="Arial" panose="020B0604020202020204" pitchFamily="34" charset="0"/>
                        </a:rPr>
                        <a:t>Kart</a:t>
                      </a:r>
                      <a:r>
                        <a:rPr lang="de-DE" sz="1500" kern="1200" dirty="0">
                          <a:solidFill>
                            <a:schemeClr val="tx1"/>
                          </a:solidFill>
                          <a:effectLst/>
                          <a:latin typeface="Arial" panose="020B0604020202020204" pitchFamily="34" charset="0"/>
                          <a:ea typeface="+mn-ea"/>
                          <a:cs typeface="Arial" panose="020B0604020202020204" pitchFamily="34" charset="0"/>
                        </a:rPr>
                        <a:t>-Bahn. Seit nahezu 15 Jahren verfolgen die beiden, wie ihr Sohn seine Runden zieht und einen Sieg nach dem anderen einfährt. Während die beiden gerne auf der </a:t>
                      </a:r>
                      <a:r>
                        <a:rPr lang="de-DE" sz="1500" kern="1200" dirty="0" err="1">
                          <a:solidFill>
                            <a:schemeClr val="tx1"/>
                          </a:solidFill>
                          <a:effectLst/>
                          <a:latin typeface="Arial" panose="020B0604020202020204" pitchFamily="34" charset="0"/>
                          <a:ea typeface="+mn-ea"/>
                          <a:cs typeface="Arial" panose="020B0604020202020204" pitchFamily="34" charset="0"/>
                        </a:rPr>
                        <a:t>Kart</a:t>
                      </a:r>
                      <a:r>
                        <a:rPr lang="de-DE" sz="1500" kern="1200" dirty="0">
                          <a:solidFill>
                            <a:schemeClr val="tx1"/>
                          </a:solidFill>
                          <a:effectLst/>
                          <a:latin typeface="Arial" panose="020B0604020202020204" pitchFamily="34" charset="0"/>
                          <a:ea typeface="+mn-ea"/>
                          <a:cs typeface="Arial" panose="020B0604020202020204" pitchFamily="34" charset="0"/>
                        </a:rPr>
                        <a:t>-Bahn sind, stört seine Frau immer wieder, dass Werner die Finger nicht von den </a:t>
                      </a:r>
                      <a:r>
                        <a:rPr lang="de-DE" sz="1500" b="1" kern="1200" dirty="0">
                          <a:solidFill>
                            <a:schemeClr val="tx1"/>
                          </a:solidFill>
                          <a:effectLst/>
                          <a:latin typeface="Arial" panose="020B0604020202020204" pitchFamily="34" charset="0"/>
                          <a:ea typeface="+mn-ea"/>
                          <a:cs typeface="Arial" panose="020B0604020202020204" pitchFamily="34" charset="0"/>
                        </a:rPr>
                        <a:t>Zigaretten</a:t>
                      </a:r>
                      <a:r>
                        <a:rPr lang="de-DE" sz="1500" kern="1200" dirty="0">
                          <a:solidFill>
                            <a:schemeClr val="tx1"/>
                          </a:solidFill>
                          <a:effectLst/>
                          <a:latin typeface="Arial" panose="020B0604020202020204" pitchFamily="34" charset="0"/>
                          <a:ea typeface="+mn-ea"/>
                          <a:cs typeface="Arial" panose="020B0604020202020204" pitchFamily="34" charset="0"/>
                        </a:rPr>
                        <a:t> lassen kann. Auch seine Ärztin hat ihm schon häufiger geraten, damit aufzuhören. Dabei hat er seinen Konsum doch schon stark eingeschränkt und raucht jetzt nur noch eine </a:t>
                      </a:r>
                      <a:r>
                        <a:rPr lang="de-DE" sz="1500" b="1" kern="1200" dirty="0">
                          <a:solidFill>
                            <a:schemeClr val="tx1"/>
                          </a:solidFill>
                          <a:effectLst/>
                          <a:latin typeface="Arial" panose="020B0604020202020204" pitchFamily="34" charset="0"/>
                          <a:ea typeface="+mn-ea"/>
                          <a:cs typeface="Arial" panose="020B0604020202020204" pitchFamily="34" charset="0"/>
                        </a:rPr>
                        <a:t>halbe Schachtel Zigaretten</a:t>
                      </a:r>
                      <a:r>
                        <a:rPr lang="de-DE" sz="1500" kern="1200" dirty="0">
                          <a:solidFill>
                            <a:schemeClr val="tx1"/>
                          </a:solidFill>
                          <a:effectLst/>
                          <a:latin typeface="Arial" panose="020B0604020202020204" pitchFamily="34" charset="0"/>
                          <a:ea typeface="+mn-ea"/>
                          <a:cs typeface="Arial" panose="020B0604020202020204" pitchFamily="34" charset="0"/>
                        </a:rPr>
                        <a:t> am Tag, naja, manchmal auch ein bisschen mehr. Dies bringt jedoch auch sein Job als Fernfahrer mit sich. Die </a:t>
                      </a:r>
                      <a:r>
                        <a:rPr lang="de-DE" sz="1500" b="1" kern="1200" dirty="0">
                          <a:solidFill>
                            <a:schemeClr val="tx1"/>
                          </a:solidFill>
                          <a:effectLst/>
                          <a:latin typeface="Arial" panose="020B0604020202020204" pitchFamily="34" charset="0"/>
                          <a:ea typeface="+mn-ea"/>
                          <a:cs typeface="Arial" panose="020B0604020202020204" pitchFamily="34" charset="0"/>
                        </a:rPr>
                        <a:t>ständige Aufregung </a:t>
                      </a:r>
                      <a:r>
                        <a:rPr lang="de-DE" sz="1500" kern="1200" dirty="0">
                          <a:solidFill>
                            <a:schemeClr val="tx1"/>
                          </a:solidFill>
                          <a:effectLst/>
                          <a:latin typeface="Arial" panose="020B0604020202020204" pitchFamily="34" charset="0"/>
                          <a:ea typeface="+mn-ea"/>
                          <a:cs typeface="Arial" panose="020B0604020202020204" pitchFamily="34" charset="0"/>
                        </a:rPr>
                        <a:t>am Steuer über die anderen Autofahrer; da beruhigt sich Werner häufiger mit einer Zigarette. Oder aber mit Essen. Natürlich würde Sport ihm und seinem </a:t>
                      </a:r>
                      <a:r>
                        <a:rPr lang="de-DE" sz="1500" b="1" kern="1200" dirty="0">
                          <a:solidFill>
                            <a:schemeClr val="tx1"/>
                          </a:solidFill>
                          <a:effectLst/>
                          <a:latin typeface="Arial" panose="020B0604020202020204" pitchFamily="34" charset="0"/>
                          <a:ea typeface="+mn-ea"/>
                          <a:cs typeface="Arial" panose="020B0604020202020204" pitchFamily="34" charset="0"/>
                        </a:rPr>
                        <a:t>starken Übergewicht</a:t>
                      </a:r>
                      <a:r>
                        <a:rPr lang="de-DE" sz="1500" kern="1200" dirty="0">
                          <a:solidFill>
                            <a:schemeClr val="tx1"/>
                          </a:solidFill>
                          <a:effectLst/>
                          <a:latin typeface="Arial" panose="020B0604020202020204" pitchFamily="34" charset="0"/>
                          <a:ea typeface="+mn-ea"/>
                          <a:cs typeface="Arial" panose="020B0604020202020204" pitchFamily="34" charset="0"/>
                        </a:rPr>
                        <a:t> sehr gut tun, aber wie soll er das mit diesem Job schaffen? </a:t>
                      </a:r>
                    </a:p>
                    <a:p>
                      <a:pPr algn="just">
                        <a:lnSpc>
                          <a:spcPct val="114000"/>
                        </a:lnSpc>
                      </a:pPr>
                      <a:r>
                        <a:rPr lang="de-DE" sz="1500" kern="1200" dirty="0">
                          <a:solidFill>
                            <a:schemeClr val="tx1"/>
                          </a:solidFill>
                          <a:effectLst/>
                          <a:latin typeface="Arial" panose="020B0604020202020204" pitchFamily="34" charset="0"/>
                          <a:ea typeface="+mn-ea"/>
                          <a:cs typeface="Arial" panose="020B0604020202020204" pitchFamily="34" charset="0"/>
                        </a:rPr>
                        <a:t>Sein Sohn fährt auf die Ziellinie zu und liefert sich einen starken Endspurt mit einem seiner stärksten Konkurrenten. Und – er schafft es und überquert als Erster die Ziellinie. Werner und seine Frau jubeln und schwenken die Siegerfahne des Vereins. Dabei spürt Werner plötzlich einen </a:t>
                      </a:r>
                      <a:r>
                        <a:rPr lang="de-DE" sz="1500" b="1" kern="1200" dirty="0">
                          <a:solidFill>
                            <a:schemeClr val="bg1"/>
                          </a:solidFill>
                          <a:effectLst/>
                          <a:latin typeface="Arial" panose="020B0604020202020204" pitchFamily="34" charset="0"/>
                          <a:ea typeface="+mn-ea"/>
                          <a:cs typeface="Arial" panose="020B0604020202020204" pitchFamily="34" charset="0"/>
                        </a:rPr>
                        <a:t>stechenden Schmerz im Rücken</a:t>
                      </a:r>
                      <a:r>
                        <a:rPr lang="de-DE" sz="1500" kern="1200" dirty="0">
                          <a:solidFill>
                            <a:schemeClr val="tx1"/>
                          </a:solidFill>
                          <a:effectLst/>
                          <a:latin typeface="Arial" panose="020B0604020202020204" pitchFamily="34" charset="0"/>
                          <a:ea typeface="+mn-ea"/>
                          <a:cs typeface="Arial" panose="020B0604020202020204" pitchFamily="34" charset="0"/>
                        </a:rPr>
                        <a:t>, direkt zwischen den Schulterblättern und </a:t>
                      </a:r>
                      <a:r>
                        <a:rPr lang="de-DE" sz="1500" b="1" kern="1200" dirty="0">
                          <a:solidFill>
                            <a:schemeClr val="bg1"/>
                          </a:solidFill>
                          <a:effectLst/>
                          <a:latin typeface="Arial" panose="020B0604020202020204" pitchFamily="34" charset="0"/>
                          <a:ea typeface="+mn-ea"/>
                          <a:cs typeface="Arial" panose="020B0604020202020204" pitchFamily="34" charset="0"/>
                        </a:rPr>
                        <a:t>in seinem linken Arm</a:t>
                      </a:r>
                      <a:r>
                        <a:rPr lang="de-DE" sz="1500" kern="1200" dirty="0">
                          <a:solidFill>
                            <a:schemeClr val="bg1"/>
                          </a:solidFill>
                          <a:effectLst/>
                          <a:latin typeface="Arial" panose="020B0604020202020204" pitchFamily="34" charset="0"/>
                          <a:ea typeface="+mn-ea"/>
                          <a:cs typeface="Arial" panose="020B0604020202020204" pitchFamily="34" charset="0"/>
                        </a:rPr>
                        <a:t>. </a:t>
                      </a:r>
                      <a:r>
                        <a:rPr lang="de-DE" sz="1500" kern="1200" dirty="0">
                          <a:solidFill>
                            <a:schemeClr val="tx1"/>
                          </a:solidFill>
                          <a:effectLst/>
                          <a:latin typeface="Arial" panose="020B0604020202020204" pitchFamily="34" charset="0"/>
                          <a:ea typeface="+mn-ea"/>
                          <a:cs typeface="Arial" panose="020B0604020202020204" pitchFamily="34" charset="0"/>
                        </a:rPr>
                        <a:t>Er lässt sich nichts anmerken, das liegt wahrscheinlich am Fahne schwenken, denkt er. Jedoch fällt ihm auch das </a:t>
                      </a:r>
                      <a:r>
                        <a:rPr lang="de-DE" sz="1500" b="1" kern="1200" dirty="0">
                          <a:solidFill>
                            <a:schemeClr val="bg1"/>
                          </a:solidFill>
                          <a:effectLst/>
                          <a:latin typeface="Arial" panose="020B0604020202020204" pitchFamily="34" charset="0"/>
                          <a:ea typeface="+mn-ea"/>
                          <a:cs typeface="Arial" panose="020B0604020202020204" pitchFamily="34" charset="0"/>
                        </a:rPr>
                        <a:t>Atmen etwas schwer</a:t>
                      </a:r>
                      <a:r>
                        <a:rPr lang="de-DE" sz="1500" kern="1200" dirty="0">
                          <a:solidFill>
                            <a:schemeClr val="bg1"/>
                          </a:solidFill>
                          <a:effectLst/>
                          <a:latin typeface="Arial" panose="020B0604020202020204" pitchFamily="34" charset="0"/>
                          <a:ea typeface="+mn-ea"/>
                          <a:cs typeface="Arial" panose="020B0604020202020204" pitchFamily="34" charset="0"/>
                        </a:rPr>
                        <a:t> </a:t>
                      </a:r>
                      <a:r>
                        <a:rPr lang="de-DE" sz="1500" kern="1200" dirty="0">
                          <a:solidFill>
                            <a:schemeClr val="tx1"/>
                          </a:solidFill>
                          <a:effectLst/>
                          <a:latin typeface="Arial" panose="020B0604020202020204" pitchFamily="34" charset="0"/>
                          <a:ea typeface="+mn-ea"/>
                          <a:cs typeface="Arial" panose="020B0604020202020204" pitchFamily="34" charset="0"/>
                        </a:rPr>
                        <a:t>und plötzlich beginnt er ein wenig zu </a:t>
                      </a:r>
                      <a:r>
                        <a:rPr lang="de-DE" sz="1500" b="1" kern="1200" dirty="0">
                          <a:solidFill>
                            <a:schemeClr val="bg1"/>
                          </a:solidFill>
                          <a:effectLst/>
                          <a:latin typeface="Arial" panose="020B0604020202020204" pitchFamily="34" charset="0"/>
                          <a:ea typeface="+mn-ea"/>
                          <a:cs typeface="Arial" panose="020B0604020202020204" pitchFamily="34" charset="0"/>
                        </a:rPr>
                        <a:t>schwitzen</a:t>
                      </a:r>
                      <a:r>
                        <a:rPr lang="de-DE" sz="1500" kern="1200" dirty="0">
                          <a:solidFill>
                            <a:schemeClr val="tx1"/>
                          </a:solidFill>
                          <a:effectLst/>
                          <a:latin typeface="Arial" panose="020B0604020202020204" pitchFamily="34" charset="0"/>
                          <a:ea typeface="+mn-ea"/>
                          <a:cs typeface="Arial" panose="020B0604020202020204" pitchFamily="34" charset="0"/>
                        </a:rPr>
                        <a:t>. Bestimmt, so meint er, kommt das von der Aufregung. Auch als Familie Müller glücklich zu Hause eingekehrt ist, </a:t>
                      </a:r>
                      <a:r>
                        <a:rPr lang="de-DE" sz="1500" b="1" kern="1200" dirty="0">
                          <a:solidFill>
                            <a:schemeClr val="bg1"/>
                          </a:solidFill>
                          <a:effectLst/>
                          <a:latin typeface="Arial" panose="020B0604020202020204" pitchFamily="34" charset="0"/>
                          <a:ea typeface="+mn-ea"/>
                          <a:cs typeface="Arial" panose="020B0604020202020204" pitchFamily="34" charset="0"/>
                        </a:rPr>
                        <a:t>lassen die Schmerzen nicht nach</a:t>
                      </a:r>
                      <a:r>
                        <a:rPr lang="de-DE" sz="1500" b="1" kern="1200" dirty="0">
                          <a:solidFill>
                            <a:schemeClr val="tx1"/>
                          </a:solidFill>
                          <a:effectLst/>
                          <a:latin typeface="Arial" panose="020B0604020202020204" pitchFamily="34" charset="0"/>
                          <a:ea typeface="+mn-ea"/>
                          <a:cs typeface="Arial" panose="020B0604020202020204" pitchFamily="34" charset="0"/>
                        </a:rPr>
                        <a:t> </a:t>
                      </a:r>
                      <a:r>
                        <a:rPr lang="de-DE" sz="1500" kern="1200" dirty="0">
                          <a:solidFill>
                            <a:schemeClr val="tx1"/>
                          </a:solidFill>
                          <a:effectLst/>
                          <a:latin typeface="Arial" panose="020B0604020202020204" pitchFamily="34" charset="0"/>
                          <a:ea typeface="+mn-ea"/>
                          <a:cs typeface="Arial" panose="020B0604020202020204" pitchFamily="34" charset="0"/>
                        </a:rPr>
                        <a:t>und verschlimmern sich sogar. Und nicht nur das – sie haben sich auch </a:t>
                      </a:r>
                      <a:r>
                        <a:rPr lang="de-DE" sz="1500" b="1" kern="1200" dirty="0">
                          <a:solidFill>
                            <a:schemeClr val="bg1"/>
                          </a:solidFill>
                          <a:effectLst/>
                          <a:latin typeface="Arial" panose="020B0604020202020204" pitchFamily="34" charset="0"/>
                          <a:ea typeface="+mn-ea"/>
                          <a:cs typeface="Arial" panose="020B0604020202020204" pitchFamily="34" charset="0"/>
                        </a:rPr>
                        <a:t>bis hinters Brustbein</a:t>
                      </a:r>
                      <a:r>
                        <a:rPr lang="de-DE" sz="1500" kern="1200" dirty="0">
                          <a:solidFill>
                            <a:schemeClr val="bg1"/>
                          </a:solidFill>
                          <a:effectLst/>
                          <a:latin typeface="Arial" panose="020B0604020202020204" pitchFamily="34" charset="0"/>
                          <a:ea typeface="+mn-ea"/>
                          <a:cs typeface="Arial" panose="020B0604020202020204" pitchFamily="34" charset="0"/>
                        </a:rPr>
                        <a:t> </a:t>
                      </a:r>
                      <a:r>
                        <a:rPr lang="de-DE" sz="1500" kern="1200" dirty="0">
                          <a:solidFill>
                            <a:schemeClr val="tx1"/>
                          </a:solidFill>
                          <a:effectLst/>
                          <a:latin typeface="Arial" panose="020B0604020202020204" pitchFamily="34" charset="0"/>
                          <a:ea typeface="+mn-ea"/>
                          <a:cs typeface="Arial" panose="020B0604020202020204" pitchFamily="34" charset="0"/>
                        </a:rPr>
                        <a:t>ausgeweitet. Werner nimmt eine Schmerztabelle in der Hoffnung, dass er früh einschlafen kann und die Beschwerden am nächsten Tag weg sind. Jedoch kann er in dieser Nacht trotz der Schmerzmittel nicht schlafen. Seine Frau ist sehr beunruhigt, als sie Werners Schmerzen bemerkt und ruft, trotz seines Protests, den Notarzt.</a:t>
                      </a:r>
                      <a:endParaRPr lang="de-DE" sz="1500" b="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0036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500" fill="hold"/>
                                        <p:tgtEl>
                                          <p:spTgt spid="14"/>
                                        </p:tgtEl>
                                        <p:attrNameLst>
                                          <p:attrName>ppt_w</p:attrName>
                                        </p:attrNameLst>
                                      </p:cBhvr>
                                      <p:tavLst>
                                        <p:tav tm="0">
                                          <p:val>
                                            <p:fltVal val="0"/>
                                          </p:val>
                                        </p:tav>
                                        <p:tav tm="100000">
                                          <p:val>
                                            <p:strVal val="#ppt_w"/>
                                          </p:val>
                                        </p:tav>
                                      </p:tavLst>
                                    </p:anim>
                                    <p:anim calcmode="lin" valueType="num">
                                      <p:cBhvr>
                                        <p:cTn id="53" dur="500" fill="hold"/>
                                        <p:tgtEl>
                                          <p:spTgt spid="14"/>
                                        </p:tgtEl>
                                        <p:attrNameLst>
                                          <p:attrName>ppt_h</p:attrName>
                                        </p:attrNameLst>
                                      </p:cBhvr>
                                      <p:tavLst>
                                        <p:tav tm="0">
                                          <p:val>
                                            <p:fltVal val="0"/>
                                          </p:val>
                                        </p:tav>
                                        <p:tav tm="100000">
                                          <p:val>
                                            <p:strVal val="#ppt_h"/>
                                          </p:val>
                                        </p:tav>
                                      </p:tavLst>
                                    </p:anim>
                                    <p:animEffect transition="in" filter="fade">
                                      <p:cBhvr>
                                        <p:cTn id="54" dur="500"/>
                                        <p:tgtEl>
                                          <p:spTgt spid="1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500" fill="hold"/>
                                        <p:tgtEl>
                                          <p:spTgt spid="18"/>
                                        </p:tgtEl>
                                        <p:attrNameLst>
                                          <p:attrName>ppt_w</p:attrName>
                                        </p:attrNameLst>
                                      </p:cBhvr>
                                      <p:tavLst>
                                        <p:tav tm="0">
                                          <p:val>
                                            <p:fltVal val="0"/>
                                          </p:val>
                                        </p:tav>
                                        <p:tav tm="100000">
                                          <p:val>
                                            <p:strVal val="#ppt_w"/>
                                          </p:val>
                                        </p:tav>
                                      </p:tavLst>
                                    </p:anim>
                                    <p:anim calcmode="lin" valueType="num">
                                      <p:cBhvr>
                                        <p:cTn id="73" dur="500" fill="hold"/>
                                        <p:tgtEl>
                                          <p:spTgt spid="18"/>
                                        </p:tgtEl>
                                        <p:attrNameLst>
                                          <p:attrName>ppt_h</p:attrName>
                                        </p:attrNameLst>
                                      </p:cBhvr>
                                      <p:tavLst>
                                        <p:tav tm="0">
                                          <p:val>
                                            <p:fltVal val="0"/>
                                          </p:val>
                                        </p:tav>
                                        <p:tav tm="100000">
                                          <p:val>
                                            <p:strVal val="#ppt_h"/>
                                          </p:val>
                                        </p:tav>
                                      </p:tavLst>
                                    </p:anim>
                                    <p:animEffect transition="in" filter="fade">
                                      <p:cBhvr>
                                        <p:cTn id="74" dur="500"/>
                                        <p:tgtEl>
                                          <p:spTgt spid="18"/>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p:cTn id="77" dur="500" fill="hold"/>
                                        <p:tgtEl>
                                          <p:spTgt spid="19"/>
                                        </p:tgtEl>
                                        <p:attrNameLst>
                                          <p:attrName>ppt_w</p:attrName>
                                        </p:attrNameLst>
                                      </p:cBhvr>
                                      <p:tavLst>
                                        <p:tav tm="0">
                                          <p:val>
                                            <p:fltVal val="0"/>
                                          </p:val>
                                        </p:tav>
                                        <p:tav tm="100000">
                                          <p:val>
                                            <p:strVal val="#ppt_w"/>
                                          </p:val>
                                        </p:tav>
                                      </p:tavLst>
                                    </p:anim>
                                    <p:anim calcmode="lin" valueType="num">
                                      <p:cBhvr>
                                        <p:cTn id="78" dur="500" fill="hold"/>
                                        <p:tgtEl>
                                          <p:spTgt spid="19"/>
                                        </p:tgtEl>
                                        <p:attrNameLst>
                                          <p:attrName>ppt_h</p:attrName>
                                        </p:attrNameLst>
                                      </p:cBhvr>
                                      <p:tavLst>
                                        <p:tav tm="0">
                                          <p:val>
                                            <p:fltVal val="0"/>
                                          </p:val>
                                        </p:tav>
                                        <p:tav tm="100000">
                                          <p:val>
                                            <p:strVal val="#ppt_h"/>
                                          </p:val>
                                        </p:tav>
                                      </p:tavLst>
                                    </p:anim>
                                    <p:animEffect transition="in" filter="fade">
                                      <p:cBhvr>
                                        <p:cTn id="79" dur="500"/>
                                        <p:tgtEl>
                                          <p:spTgt spid="19"/>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0"/>
                                        </p:tgtEl>
                                        <p:attrNameLst>
                                          <p:attrName>style.visibility</p:attrName>
                                        </p:attrNameLst>
                                      </p:cBhvr>
                                      <p:to>
                                        <p:strVal val="visible"/>
                                      </p:to>
                                    </p:set>
                                    <p:anim calcmode="lin" valueType="num">
                                      <p:cBhvr>
                                        <p:cTn id="82" dur="500" fill="hold"/>
                                        <p:tgtEl>
                                          <p:spTgt spid="20"/>
                                        </p:tgtEl>
                                        <p:attrNameLst>
                                          <p:attrName>ppt_w</p:attrName>
                                        </p:attrNameLst>
                                      </p:cBhvr>
                                      <p:tavLst>
                                        <p:tav tm="0">
                                          <p:val>
                                            <p:fltVal val="0"/>
                                          </p:val>
                                        </p:tav>
                                        <p:tav tm="100000">
                                          <p:val>
                                            <p:strVal val="#ppt_w"/>
                                          </p:val>
                                        </p:tav>
                                      </p:tavLst>
                                    </p:anim>
                                    <p:anim calcmode="lin" valueType="num">
                                      <p:cBhvr>
                                        <p:cTn id="83" dur="500" fill="hold"/>
                                        <p:tgtEl>
                                          <p:spTgt spid="20"/>
                                        </p:tgtEl>
                                        <p:attrNameLst>
                                          <p:attrName>ppt_h</p:attrName>
                                        </p:attrNameLst>
                                      </p:cBhvr>
                                      <p:tavLst>
                                        <p:tav tm="0">
                                          <p:val>
                                            <p:fltVal val="0"/>
                                          </p:val>
                                        </p:tav>
                                        <p:tav tm="100000">
                                          <p:val>
                                            <p:strVal val="#ppt_h"/>
                                          </p:val>
                                        </p:tav>
                                      </p:tavLst>
                                    </p:anim>
                                    <p:animEffect transition="in" filter="fade">
                                      <p:cBhvr>
                                        <p:cTn id="84" dur="500"/>
                                        <p:tgtEl>
                                          <p:spTgt spid="20"/>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p:cTn id="87" dur="500" fill="hold"/>
                                        <p:tgtEl>
                                          <p:spTgt spid="21"/>
                                        </p:tgtEl>
                                        <p:attrNameLst>
                                          <p:attrName>ppt_w</p:attrName>
                                        </p:attrNameLst>
                                      </p:cBhvr>
                                      <p:tavLst>
                                        <p:tav tm="0">
                                          <p:val>
                                            <p:fltVal val="0"/>
                                          </p:val>
                                        </p:tav>
                                        <p:tav tm="100000">
                                          <p:val>
                                            <p:strVal val="#ppt_w"/>
                                          </p:val>
                                        </p:tav>
                                      </p:tavLst>
                                    </p:anim>
                                    <p:anim calcmode="lin" valueType="num">
                                      <p:cBhvr>
                                        <p:cTn id="88" dur="500" fill="hold"/>
                                        <p:tgtEl>
                                          <p:spTgt spid="21"/>
                                        </p:tgtEl>
                                        <p:attrNameLst>
                                          <p:attrName>ppt_h</p:attrName>
                                        </p:attrNameLst>
                                      </p:cBhvr>
                                      <p:tavLst>
                                        <p:tav tm="0">
                                          <p:val>
                                            <p:fltVal val="0"/>
                                          </p:val>
                                        </p:tav>
                                        <p:tav tm="100000">
                                          <p:val>
                                            <p:strVal val="#ppt_h"/>
                                          </p:val>
                                        </p:tav>
                                      </p:tavLst>
                                    </p:anim>
                                    <p:animEffect transition="in" filter="fade">
                                      <p:cBhvr>
                                        <p:cTn id="89" dur="500"/>
                                        <p:tgtEl>
                                          <p:spTgt spid="21"/>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2"/>
                                        </p:tgtEl>
                                        <p:attrNameLst>
                                          <p:attrName>style.visibility</p:attrName>
                                        </p:attrNameLst>
                                      </p:cBhvr>
                                      <p:to>
                                        <p:strVal val="visible"/>
                                      </p:to>
                                    </p:set>
                                    <p:anim calcmode="lin" valueType="num">
                                      <p:cBhvr>
                                        <p:cTn id="92" dur="500" fill="hold"/>
                                        <p:tgtEl>
                                          <p:spTgt spid="22"/>
                                        </p:tgtEl>
                                        <p:attrNameLst>
                                          <p:attrName>ppt_w</p:attrName>
                                        </p:attrNameLst>
                                      </p:cBhvr>
                                      <p:tavLst>
                                        <p:tav tm="0">
                                          <p:val>
                                            <p:fltVal val="0"/>
                                          </p:val>
                                        </p:tav>
                                        <p:tav tm="100000">
                                          <p:val>
                                            <p:strVal val="#ppt_w"/>
                                          </p:val>
                                        </p:tav>
                                      </p:tavLst>
                                    </p:anim>
                                    <p:anim calcmode="lin" valueType="num">
                                      <p:cBhvr>
                                        <p:cTn id="93" dur="500" fill="hold"/>
                                        <p:tgtEl>
                                          <p:spTgt spid="22"/>
                                        </p:tgtEl>
                                        <p:attrNameLst>
                                          <p:attrName>ppt_h</p:attrName>
                                        </p:attrNameLst>
                                      </p:cBhvr>
                                      <p:tavLst>
                                        <p:tav tm="0">
                                          <p:val>
                                            <p:fltVal val="0"/>
                                          </p:val>
                                        </p:tav>
                                        <p:tav tm="100000">
                                          <p:val>
                                            <p:strVal val="#ppt_h"/>
                                          </p:val>
                                        </p:tav>
                                      </p:tavLst>
                                    </p:anim>
                                    <p:animEffect transition="in" filter="fade">
                                      <p:cBhvr>
                                        <p:cTn id="94" dur="500"/>
                                        <p:tgtEl>
                                          <p:spTgt spid="22"/>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animBg="1"/>
      <p:bldP spid="16" grpId="0" animBg="1"/>
      <p:bldP spid="15" grpId="0" animBg="1"/>
      <p:bldP spid="14" grpId="0" animBg="1"/>
      <p:bldP spid="13" grpId="0" animBg="1"/>
      <p:bldP spid="11" grpId="0" animBg="1"/>
      <p:bldP spid="20" grpId="0"/>
      <p:bldP spid="18" grpId="0" animBg="1"/>
      <p:bldP spid="19" grpId="0" animBg="1"/>
      <p:bldP spid="6" grpId="0" animBg="1"/>
      <p:bldP spid="5" grpId="0" animBg="1"/>
      <p:bldP spid="12" grpId="0" animBg="1"/>
      <p:bldP spid="7" grpId="0" animBg="1"/>
      <p:bldP spid="8" grpId="0" animBg="1"/>
      <p:bldP spid="9" grpId="0"/>
      <p:bldP spid="10" grpId="0"/>
      <p:bldP spid="22" grpId="0"/>
      <p:bldP spid="24" grpId="0"/>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latin typeface="Arial" panose="020B0604020202020204" pitchFamily="34" charset="0"/>
                <a:cs typeface="Arial" panose="020B0604020202020204" pitchFamily="34" charset="0"/>
              </a:rPr>
              <a:t>Worum geht es?</a:t>
            </a:r>
          </a:p>
        </p:txBody>
      </p:sp>
      <p:sp>
        <p:nvSpPr>
          <p:cNvPr id="4" name="Rechteck 3"/>
          <p:cNvSpPr/>
          <p:nvPr/>
        </p:nvSpPr>
        <p:spPr>
          <a:xfrm>
            <a:off x="838200" y="1897017"/>
            <a:ext cx="6239608" cy="4611262"/>
          </a:xfrm>
          <a:prstGeom prst="rect">
            <a:avLst/>
          </a:prstGeom>
        </p:spPr>
        <p:txBody>
          <a:bodyPr wrap="square">
            <a:spAutoFit/>
          </a:bodyPr>
          <a:lstStyle/>
          <a:p>
            <a:pPr algn="just">
              <a:lnSpc>
                <a:spcPct val="115000"/>
              </a:lnSpc>
              <a:spcAft>
                <a:spcPts val="2400"/>
              </a:spcAft>
            </a:pPr>
            <a:r>
              <a:rPr lang="de-DE" sz="24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Die Konferenz versammelt Expertinnen und Experten aus drei wichtigen Spezialgebieten rund um das Thema „Herz“. </a:t>
            </a:r>
          </a:p>
          <a:p>
            <a:pPr algn="just">
              <a:lnSpc>
                <a:spcPct val="115000"/>
              </a:lnSpc>
              <a:spcAft>
                <a:spcPts val="2400"/>
              </a:spcAft>
            </a:pPr>
            <a:r>
              <a:rPr lang="de-DE"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Auf der Konferenz geht es um einige Fallbeispiele. Anhand dieser Fälle soll der Frage nachgegangen werden, welche Erkrankungen mit diesem überaus wichtigen Organ zusammenhängen und inwieweit diese den Menschen beeinträchtigen. </a:t>
            </a:r>
          </a:p>
        </p:txBody>
      </p:sp>
      <p:pic>
        <p:nvPicPr>
          <p:cNvPr id="13" name="Grafik 12">
            <a:extLst>
              <a:ext uri="{FF2B5EF4-FFF2-40B4-BE49-F238E27FC236}">
                <a16:creationId xmlns:a16="http://schemas.microsoft.com/office/drawing/2014/main" id="{8C1600C1-215F-4B36-9D3B-A798B5AD39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42783" y="0"/>
            <a:ext cx="2249217" cy="2249217"/>
          </a:xfrm>
          <a:prstGeom prst="rect">
            <a:avLst/>
          </a:prstGeom>
        </p:spPr>
      </p:pic>
      <p:pic>
        <p:nvPicPr>
          <p:cNvPr id="14" name="Grafik 13">
            <a:extLst>
              <a:ext uri="{FF2B5EF4-FFF2-40B4-BE49-F238E27FC236}">
                <a16:creationId xmlns:a16="http://schemas.microsoft.com/office/drawing/2014/main" id="{31CD0289-10D0-4D01-9400-CB74488BE2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7191" y="4539394"/>
            <a:ext cx="2274809" cy="2274809"/>
          </a:xfrm>
          <a:prstGeom prst="rect">
            <a:avLst/>
          </a:prstGeom>
        </p:spPr>
      </p:pic>
      <p:pic>
        <p:nvPicPr>
          <p:cNvPr id="15" name="Grafik 14">
            <a:extLst>
              <a:ext uri="{FF2B5EF4-FFF2-40B4-BE49-F238E27FC236}">
                <a16:creationId xmlns:a16="http://schemas.microsoft.com/office/drawing/2014/main" id="{DEF347BB-165A-4C19-BC41-58D8E808F9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9986" y="2256901"/>
            <a:ext cx="2274809" cy="2274809"/>
          </a:xfrm>
          <a:prstGeom prst="rect">
            <a:avLst/>
          </a:prstGeom>
        </p:spPr>
      </p:pic>
      <p:sp>
        <p:nvSpPr>
          <p:cNvPr id="10" name="Textfeld 9"/>
          <p:cNvSpPr txBox="1"/>
          <p:nvPr/>
        </p:nvSpPr>
        <p:spPr>
          <a:xfrm>
            <a:off x="7707390" y="726141"/>
            <a:ext cx="2609648" cy="461665"/>
          </a:xfrm>
          <a:prstGeom prst="rect">
            <a:avLst/>
          </a:prstGeom>
          <a:solidFill>
            <a:srgbClr val="FF0000"/>
          </a:solidFill>
        </p:spPr>
        <p:txBody>
          <a:bodyPr wrap="square" rtlCol="0">
            <a:spAutoFit/>
          </a:bodyPr>
          <a:lstStyle/>
          <a:p>
            <a:pPr algn="r"/>
            <a:r>
              <a:rPr lang="de-DE" sz="2400" b="1" dirty="0">
                <a:solidFill>
                  <a:schemeClr val="bg1"/>
                </a:solidFill>
                <a:latin typeface="Arial" panose="020B0604020202020204" pitchFamily="34" charset="0"/>
                <a:cs typeface="Arial" panose="020B0604020202020204" pitchFamily="34" charset="0"/>
              </a:rPr>
              <a:t>Arteriosklerose/</a:t>
            </a:r>
          </a:p>
        </p:txBody>
      </p:sp>
      <p:sp>
        <p:nvSpPr>
          <p:cNvPr id="12" name="Textfeld 11"/>
          <p:cNvSpPr txBox="1"/>
          <p:nvPr/>
        </p:nvSpPr>
        <p:spPr>
          <a:xfrm>
            <a:off x="8533668" y="1141104"/>
            <a:ext cx="1783370" cy="461665"/>
          </a:xfrm>
          <a:prstGeom prst="rect">
            <a:avLst/>
          </a:prstGeom>
          <a:solidFill>
            <a:srgbClr val="FF0000"/>
          </a:solidFill>
        </p:spPr>
        <p:txBody>
          <a:bodyPr wrap="square" rtlCol="0">
            <a:spAutoFit/>
          </a:bodyPr>
          <a:lstStyle/>
          <a:p>
            <a:pPr algn="r"/>
            <a:r>
              <a:rPr lang="de-DE" sz="2400" b="1" dirty="0">
                <a:solidFill>
                  <a:schemeClr val="bg1"/>
                </a:solidFill>
                <a:latin typeface="Arial" panose="020B0604020202020204" pitchFamily="34" charset="0"/>
                <a:cs typeface="Arial" panose="020B0604020202020204" pitchFamily="34" charset="0"/>
              </a:rPr>
              <a:t>Herzinfarkt</a:t>
            </a:r>
          </a:p>
        </p:txBody>
      </p:sp>
      <p:sp>
        <p:nvSpPr>
          <p:cNvPr id="11" name="Textfeld 10"/>
          <p:cNvSpPr txBox="1"/>
          <p:nvPr/>
        </p:nvSpPr>
        <p:spPr>
          <a:xfrm>
            <a:off x="8207618" y="2783204"/>
            <a:ext cx="2464777" cy="461665"/>
          </a:xfrm>
          <a:prstGeom prst="rect">
            <a:avLst/>
          </a:prstGeom>
          <a:solidFill>
            <a:srgbClr val="0071BC"/>
          </a:solidFill>
        </p:spPr>
        <p:txBody>
          <a:bodyPr wrap="square" rtlCol="0">
            <a:spAutoFit/>
          </a:bodyPr>
          <a:lstStyle/>
          <a:p>
            <a:pPr algn="r"/>
            <a:r>
              <a:rPr lang="de-DE" sz="2400" b="1" dirty="0">
                <a:latin typeface="Arial" panose="020B0604020202020204" pitchFamily="34" charset="0"/>
                <a:cs typeface="Arial" panose="020B0604020202020204" pitchFamily="34" charset="0"/>
              </a:rPr>
              <a:t>Herzschwäche</a:t>
            </a:r>
          </a:p>
        </p:txBody>
      </p:sp>
      <p:sp>
        <p:nvSpPr>
          <p:cNvPr id="9" name="Textfeld 8"/>
          <p:cNvSpPr txBox="1"/>
          <p:nvPr/>
        </p:nvSpPr>
        <p:spPr>
          <a:xfrm>
            <a:off x="8278134" y="4867090"/>
            <a:ext cx="2435469" cy="461665"/>
          </a:xfrm>
          <a:prstGeom prst="rect">
            <a:avLst/>
          </a:prstGeom>
          <a:solidFill>
            <a:srgbClr val="F15A24"/>
          </a:solidFill>
        </p:spPr>
        <p:txBody>
          <a:bodyPr wrap="square" rtlCol="0">
            <a:spAutoFit/>
          </a:bodyPr>
          <a:lstStyle/>
          <a:p>
            <a:pPr algn="r"/>
            <a:r>
              <a:rPr lang="de-DE" sz="2400" b="1" dirty="0">
                <a:latin typeface="Arial" panose="020B0604020202020204" pitchFamily="34" charset="0"/>
                <a:cs typeface="Arial" panose="020B0604020202020204" pitchFamily="34" charset="0"/>
              </a:rPr>
              <a:t>Bluthochdruck</a:t>
            </a:r>
          </a:p>
        </p:txBody>
      </p:sp>
    </p:spTree>
    <p:extLst>
      <p:ext uri="{BB962C8B-B14F-4D97-AF65-F5344CB8AC3E}">
        <p14:creationId xmlns:p14="http://schemas.microsoft.com/office/powerpoint/2010/main" val="47773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right)">
                                      <p:cBhvr>
                                        <p:cTn id="14" dur="1000"/>
                                        <p:tgtEl>
                                          <p:spTgt spid="9"/>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right)">
                                      <p:cBhvr>
                                        <p:cTn id="17" dur="1000"/>
                                        <p:tgtEl>
                                          <p:spTgt spid="10"/>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right)">
                                      <p:cBhvr>
                                        <p:cTn id="20" dur="1000"/>
                                        <p:tgtEl>
                                          <p:spTgt spid="12"/>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P spid="12" grpId="0" animBg="1"/>
      <p:bldP spid="11"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79131"/>
            <a:ext cx="12192000" cy="6858000"/>
          </a:xfrm>
          <a:prstGeom prst="rect">
            <a:avLst/>
          </a:prstGeom>
          <a:solidFill>
            <a:srgbClr val="FF0000"/>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838200" y="365126"/>
            <a:ext cx="10515600" cy="693208"/>
          </a:xfrm>
        </p:spPr>
        <p:txBody>
          <a:bodyPr>
            <a:normAutofit/>
          </a:bodyPr>
          <a:lstStyle/>
          <a:p>
            <a:r>
              <a:rPr lang="de-DE" sz="3600" b="1" dirty="0">
                <a:solidFill>
                  <a:schemeClr val="bg1"/>
                </a:solidFill>
                <a:latin typeface="Arial" panose="020B0604020202020204" pitchFamily="34" charset="0"/>
                <a:cs typeface="Arial" panose="020B0604020202020204" pitchFamily="34" charset="0"/>
              </a:rPr>
              <a:t>Fallbeispiel 3: Werner Müller (49)</a:t>
            </a:r>
          </a:p>
        </p:txBody>
      </p:sp>
      <p:sp>
        <p:nvSpPr>
          <p:cNvPr id="3" name="Textfeld 2"/>
          <p:cNvSpPr txBox="1"/>
          <p:nvPr/>
        </p:nvSpPr>
        <p:spPr>
          <a:xfrm>
            <a:off x="220134" y="2645324"/>
            <a:ext cx="12192000" cy="2277547"/>
          </a:xfrm>
          <a:prstGeom prst="rect">
            <a:avLst/>
          </a:prstGeom>
          <a:noFill/>
        </p:spPr>
        <p:txBody>
          <a:bodyPr wrap="square" rtlCol="0" anchor="ctr">
            <a:spAutoFit/>
          </a:bodyPr>
          <a:lstStyle/>
          <a:p>
            <a:pPr algn="ctr"/>
            <a:r>
              <a:rPr lang="de-DE" sz="5400" b="1" dirty="0">
                <a:solidFill>
                  <a:schemeClr val="bg1"/>
                </a:solidFill>
                <a:latin typeface="Arial" panose="020B0604020202020204" pitchFamily="34" charset="0"/>
                <a:cs typeface="Arial" panose="020B0604020202020204" pitchFamily="34" charset="0"/>
              </a:rPr>
              <a:t>Akuter Herzinfarkt </a:t>
            </a:r>
            <a:br>
              <a:rPr lang="de-DE" sz="5400" b="1" dirty="0">
                <a:solidFill>
                  <a:schemeClr val="bg1"/>
                </a:solidFill>
                <a:latin typeface="Arial" panose="020B0604020202020204" pitchFamily="34" charset="0"/>
                <a:cs typeface="Arial" panose="020B0604020202020204" pitchFamily="34" charset="0"/>
              </a:rPr>
            </a:br>
            <a:r>
              <a:rPr lang="de-DE" sz="4400" dirty="0">
                <a:solidFill>
                  <a:schemeClr val="bg1"/>
                </a:solidFill>
                <a:latin typeface="Arial" panose="020B0604020202020204" pitchFamily="34" charset="0"/>
                <a:cs typeface="Arial" panose="020B0604020202020204" pitchFamily="34" charset="0"/>
              </a:rPr>
              <a:t>durch</a:t>
            </a:r>
          </a:p>
          <a:p>
            <a:pPr algn="ctr"/>
            <a:r>
              <a:rPr lang="de-DE" sz="4400" dirty="0">
                <a:solidFill>
                  <a:schemeClr val="bg1"/>
                </a:solidFill>
                <a:latin typeface="Arial" panose="020B0604020202020204" pitchFamily="34" charset="0"/>
                <a:cs typeface="Arial" panose="020B0604020202020204" pitchFamily="34" charset="0"/>
              </a:rPr>
              <a:t>fortgeschrittene Arteriosklerose</a:t>
            </a:r>
          </a:p>
        </p:txBody>
      </p:sp>
    </p:spTree>
    <p:extLst>
      <p:ext uri="{BB962C8B-B14F-4D97-AF65-F5344CB8AC3E}">
        <p14:creationId xmlns:p14="http://schemas.microsoft.com/office/powerpoint/2010/main" val="3131900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838199" y="1347259"/>
            <a:ext cx="10515600" cy="6932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5400" b="1" dirty="0">
                <a:latin typeface="Arial" panose="020B0604020202020204" pitchFamily="34" charset="0"/>
                <a:cs typeface="Arial" panose="020B0604020202020204" pitchFamily="34" charset="0"/>
              </a:rPr>
              <a:t>Fallbeispiel 4: </a:t>
            </a:r>
            <a:br>
              <a:rPr lang="de-DE" sz="5400" b="1" dirty="0">
                <a:latin typeface="Arial" panose="020B0604020202020204" pitchFamily="34" charset="0"/>
                <a:cs typeface="Arial" panose="020B0604020202020204" pitchFamily="34" charset="0"/>
              </a:rPr>
            </a:br>
            <a:r>
              <a:rPr lang="de-DE" sz="5400" b="1" dirty="0">
                <a:latin typeface="Arial" panose="020B0604020202020204" pitchFamily="34" charset="0"/>
                <a:cs typeface="Arial" panose="020B0604020202020204" pitchFamily="34" charset="0"/>
              </a:rPr>
              <a:t>Max Schuster (22)</a:t>
            </a:r>
          </a:p>
        </p:txBody>
      </p:sp>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2992" y="2976875"/>
            <a:ext cx="3506015" cy="3601725"/>
          </a:xfrm>
          <a:prstGeom prst="rect">
            <a:avLst/>
          </a:prstGeom>
        </p:spPr>
      </p:pic>
    </p:spTree>
    <p:extLst>
      <p:ext uri="{BB962C8B-B14F-4D97-AF65-F5344CB8AC3E}">
        <p14:creationId xmlns:p14="http://schemas.microsoft.com/office/powerpoint/2010/main" val="56104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495187"/>
            <a:ext cx="10515600" cy="1325563"/>
          </a:xfrm>
        </p:spPr>
        <p:txBody>
          <a:bodyPr>
            <a:noAutofit/>
          </a:bodyPr>
          <a:lstStyle/>
          <a:p>
            <a:pPr algn="ctr"/>
            <a:r>
              <a:rPr lang="de-DE" sz="5400" b="1" dirty="0">
                <a:solidFill>
                  <a:schemeClr val="accent6"/>
                </a:solidFill>
                <a:latin typeface="Arial" panose="020B0604020202020204" pitchFamily="34" charset="0"/>
                <a:cs typeface="Arial" panose="020B0604020202020204" pitchFamily="34" charset="0"/>
              </a:rPr>
              <a:t>1 Minute </a:t>
            </a:r>
            <a:br>
              <a:rPr lang="de-DE" sz="5400" b="1" dirty="0">
                <a:solidFill>
                  <a:schemeClr val="accent6"/>
                </a:solidFill>
                <a:latin typeface="Arial" panose="020B0604020202020204" pitchFamily="34" charset="0"/>
                <a:cs typeface="Arial" panose="020B0604020202020204" pitchFamily="34" charset="0"/>
              </a:rPr>
            </a:br>
            <a:br>
              <a:rPr lang="de-DE" sz="5400" b="1" dirty="0">
                <a:solidFill>
                  <a:schemeClr val="accent6"/>
                </a:solidFill>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r>
              <a:rPr lang="de-DE" sz="5400" dirty="0">
                <a:latin typeface="Arial" panose="020B0604020202020204" pitchFamily="34" charset="0"/>
                <a:cs typeface="Arial" panose="020B0604020202020204" pitchFamily="34" charset="0"/>
              </a:rPr>
              <a:t>Expertenberatung</a:t>
            </a:r>
          </a:p>
        </p:txBody>
      </p:sp>
      <p:sp>
        <p:nvSpPr>
          <p:cNvPr id="5" name="Rechteck 4"/>
          <p:cNvSpPr/>
          <p:nvPr/>
        </p:nvSpPr>
        <p:spPr>
          <a:xfrm>
            <a:off x="1699846" y="3640016"/>
            <a:ext cx="8784000" cy="1310054"/>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p:nvSpPr>
        <p:spPr>
          <a:xfrm>
            <a:off x="1699846" y="3640016"/>
            <a:ext cx="8792307" cy="13100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itel 1"/>
          <p:cNvSpPr txBox="1">
            <a:spLocks/>
          </p:cNvSpPr>
          <p:nvPr/>
        </p:nvSpPr>
        <p:spPr>
          <a:xfrm>
            <a:off x="838200" y="365126"/>
            <a:ext cx="10515600" cy="6932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latin typeface="Arial" panose="020B0604020202020204" pitchFamily="34" charset="0"/>
                <a:cs typeface="Arial" panose="020B0604020202020204" pitchFamily="34" charset="0"/>
              </a:rPr>
              <a:t>Fallbeispiel 4: Max Schuster (22)</a:t>
            </a:r>
          </a:p>
        </p:txBody>
      </p:sp>
    </p:spTree>
    <p:extLst>
      <p:ext uri="{BB962C8B-B14F-4D97-AF65-F5344CB8AC3E}">
        <p14:creationId xmlns:p14="http://schemas.microsoft.com/office/powerpoint/2010/main" val="70324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22" presetClass="entr" presetSubtype="8" fill="hold" grpId="0" nodeType="afterEffect">
                                  <p:stCondLst>
                                    <p:cond delay="150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6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4: Max Schuster </a:t>
            </a:r>
            <a:r>
              <a:rPr lang="de-DE" sz="3600" b="1" dirty="0">
                <a:effectLst/>
                <a:latin typeface="Arial" panose="020B0604020202020204" pitchFamily="34" charset="0"/>
                <a:cs typeface="Arial" panose="020B0604020202020204" pitchFamily="34" charset="0"/>
              </a:rPr>
              <a:t>(22)</a:t>
            </a:r>
            <a:endParaRPr lang="de-DE" sz="3600" b="1" dirty="0">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3281002963"/>
              </p:ext>
            </p:extLst>
          </p:nvPr>
        </p:nvGraphicFramePr>
        <p:xfrm>
          <a:off x="838200" y="1273817"/>
          <a:ext cx="8551985" cy="4998720"/>
        </p:xfrm>
        <a:graphic>
          <a:graphicData uri="http://schemas.openxmlformats.org/drawingml/2006/table">
            <a:tbl>
              <a:tblPr firstRow="1" firstCol="1" bandRow="1">
                <a:tableStyleId>{2D5ABB26-0587-4C30-8999-92F81FD0307C}</a:tableStyleId>
              </a:tblPr>
              <a:tblGrid>
                <a:gridCol w="8551985">
                  <a:extLst>
                    <a:ext uri="{9D8B030D-6E8A-4147-A177-3AD203B41FA5}">
                      <a16:colId xmlns:a16="http://schemas.microsoft.com/office/drawing/2014/main" val="20000"/>
                    </a:ext>
                  </a:extLst>
                </a:gridCol>
              </a:tblGrid>
              <a:tr h="4056626">
                <a:tc>
                  <a:txBody>
                    <a:bodyPr/>
                    <a:lstStyle/>
                    <a:p>
                      <a:pPr algn="just">
                        <a:lnSpc>
                          <a:spcPct val="115000"/>
                        </a:lnSpc>
                        <a:spcAft>
                          <a:spcPts val="800"/>
                        </a:spcAft>
                      </a:pPr>
                      <a:r>
                        <a:rPr lang="de-DE" sz="1600" b="0" dirty="0">
                          <a:effectLst/>
                          <a:latin typeface="Arial" panose="020B0604020202020204" pitchFamily="34" charset="0"/>
                          <a:ea typeface="Calibri" panose="020F0502020204030204" pitchFamily="34" charset="0"/>
                          <a:cs typeface="Arial" panose="020B0604020202020204" pitchFamily="34" charset="0"/>
                        </a:rPr>
                        <a:t>Max ist 22 Jahre alt und aktuell studiert er Sportwissenschaften an einer bekannten Universität. Ihm gefällt das Studium außerordentlich gut, viel Action und lässige Mitstudierende. Demnächst steht aber eine wichtige praktische Prüfung an: Leichtathletik. Dafür übt Max nun mehrmals die Woche, er geht im Park joggen, ist im Fitnessstudio und am Wochenende steht er mit seinem Fußballverein auf dem Sportplatz um die Gegner vom Platz zu fegen. Er ist Stürmer. </a:t>
                      </a:r>
                      <a:endParaRPr lang="de-DE" sz="2000" b="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de-DE" sz="1600" b="0" dirty="0">
                          <a:effectLst/>
                          <a:latin typeface="Arial" panose="020B0604020202020204" pitchFamily="34" charset="0"/>
                          <a:ea typeface="Calibri" panose="020F0502020204030204" pitchFamily="34" charset="0"/>
                          <a:cs typeface="Arial" panose="020B0604020202020204" pitchFamily="34" charset="0"/>
                        </a:rPr>
                        <a:t>Seit 4 Wochen fällt ihm der Sport jedoch etwas schwerer als sonst. Irgendwie wird er seinen Husten nicht richtig los und er fühlt sich nicht mehr richtig fit. In den letzten Wochen ist er nach seinem 5 Kilometer Lauf immer stärker am Ende mit seiner Luft. Ein paar Mal hat er sich gefragt, ob das was mit seiner Grippe zu tun hat, die ihn vor 6 Wochen zwei Tage lang mit Fieber an das Bett gefesselt hat. Wegen seiner Prüfung hat er natürlich nach ein paar Tagen, sobald er wieder aufstehen konnte, weiter trainiert.</a:t>
                      </a:r>
                      <a:endParaRPr lang="de-DE" sz="2000" b="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de-DE" sz="1600" b="0" dirty="0">
                          <a:effectLst/>
                          <a:latin typeface="Arial" panose="020B0604020202020204" pitchFamily="34" charset="0"/>
                          <a:ea typeface="Calibri" panose="020F0502020204030204" pitchFamily="34" charset="0"/>
                          <a:cs typeface="Arial" panose="020B0604020202020204" pitchFamily="34" charset="0"/>
                        </a:rPr>
                        <a:t>Es ist ein Sonntagabend und Max hat gar keine Lust ins Bett zu gehen. Er schläft immer so schlecht nachts und wird von Hustenattacken geweckt, die oft erst besser werden, wenn er sich hinsetzt.</a:t>
                      </a:r>
                      <a:endParaRPr lang="de-DE" sz="2000" b="0" dirty="0">
                        <a:effectLst/>
                        <a:latin typeface="Arial" panose="020B0604020202020204" pitchFamily="34" charset="0"/>
                        <a:ea typeface="Calibri" panose="020F0502020204030204" pitchFamily="34" charset="0"/>
                        <a:cs typeface="Times New Roman" panose="02020603050405020304" pitchFamily="18" charset="0"/>
                      </a:endParaRPr>
                    </a:p>
                    <a:p>
                      <a:r>
                        <a:rPr lang="de-DE" sz="1600" b="0" dirty="0">
                          <a:effectLst/>
                          <a:latin typeface="Arial" panose="020B0604020202020204" pitchFamily="34" charset="0"/>
                          <a:ea typeface="Calibri" panose="020F0502020204030204" pitchFamily="34" charset="0"/>
                        </a:rPr>
                        <a:t>Als ihm am nächsten Abend zudem auffällt, dass auch seine Füße irgendwie dick sind, beschließt er, morgen doch mal zum Arzt zu gehen.</a:t>
                      </a:r>
                      <a:endParaRPr lang="de-DE" sz="1600" b="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54248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hteckige Legende 17"/>
          <p:cNvSpPr/>
          <p:nvPr/>
        </p:nvSpPr>
        <p:spPr>
          <a:xfrm>
            <a:off x="4597399" y="3328485"/>
            <a:ext cx="2091268" cy="316523"/>
          </a:xfrm>
          <a:prstGeom prst="wedgeRectCallout">
            <a:avLst>
              <a:gd name="adj1" fmla="val 189527"/>
              <a:gd name="adj2" fmla="val -9922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ige Legende 18"/>
          <p:cNvSpPr/>
          <p:nvPr/>
        </p:nvSpPr>
        <p:spPr>
          <a:xfrm>
            <a:off x="7640515" y="4814871"/>
            <a:ext cx="1749670" cy="316523"/>
          </a:xfrm>
          <a:prstGeom prst="wedgeRectCallout">
            <a:avLst>
              <a:gd name="adj1" fmla="val 64109"/>
              <a:gd name="adj2" fmla="val -270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ige Legende 15"/>
          <p:cNvSpPr/>
          <p:nvPr/>
        </p:nvSpPr>
        <p:spPr>
          <a:xfrm>
            <a:off x="3081864" y="5137421"/>
            <a:ext cx="1515535" cy="316523"/>
          </a:xfrm>
          <a:prstGeom prst="wedgeRectCallout">
            <a:avLst>
              <a:gd name="adj1" fmla="val 382076"/>
              <a:gd name="adj2" fmla="val -3770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ige Legende 19"/>
          <p:cNvSpPr/>
          <p:nvPr/>
        </p:nvSpPr>
        <p:spPr>
          <a:xfrm>
            <a:off x="879680" y="5122927"/>
            <a:ext cx="881387" cy="316523"/>
          </a:xfrm>
          <a:prstGeom prst="wedgeRectCallout">
            <a:avLst>
              <a:gd name="adj1" fmla="val 21886"/>
              <a:gd name="adj2" fmla="val -1095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ige Legende 16"/>
          <p:cNvSpPr/>
          <p:nvPr/>
        </p:nvSpPr>
        <p:spPr>
          <a:xfrm>
            <a:off x="6349011" y="5748980"/>
            <a:ext cx="1922922" cy="316523"/>
          </a:xfrm>
          <a:prstGeom prst="wedgeRectCallout">
            <a:avLst>
              <a:gd name="adj1" fmla="val 120657"/>
              <a:gd name="adj2" fmla="val -644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ige Legende 5"/>
          <p:cNvSpPr/>
          <p:nvPr/>
        </p:nvSpPr>
        <p:spPr>
          <a:xfrm>
            <a:off x="4385057" y="3880762"/>
            <a:ext cx="3971292" cy="316523"/>
          </a:xfrm>
          <a:prstGeom prst="wedgeRectCallout">
            <a:avLst>
              <a:gd name="adj1" fmla="val 81443"/>
              <a:gd name="adj2" fmla="val -2912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ige Legende 13"/>
          <p:cNvSpPr/>
          <p:nvPr/>
        </p:nvSpPr>
        <p:spPr>
          <a:xfrm>
            <a:off x="4291445" y="2372215"/>
            <a:ext cx="1388360" cy="316523"/>
          </a:xfrm>
          <a:prstGeom prst="wedgeRectCallout">
            <a:avLst>
              <a:gd name="adj1" fmla="val 282803"/>
              <a:gd name="adj2" fmla="val -12659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ige Legende 12"/>
          <p:cNvSpPr/>
          <p:nvPr/>
        </p:nvSpPr>
        <p:spPr>
          <a:xfrm>
            <a:off x="4110273" y="1273817"/>
            <a:ext cx="3277356" cy="316523"/>
          </a:xfrm>
          <a:prstGeom prst="wedgeRectCallout">
            <a:avLst>
              <a:gd name="adj1" fmla="val 118046"/>
              <a:gd name="adj2" fmla="val 7262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ige Legende 11"/>
          <p:cNvSpPr/>
          <p:nvPr/>
        </p:nvSpPr>
        <p:spPr>
          <a:xfrm>
            <a:off x="7535508" y="2071826"/>
            <a:ext cx="1388360" cy="316523"/>
          </a:xfrm>
          <a:prstGeom prst="wedgeRectCallout">
            <a:avLst>
              <a:gd name="adj1" fmla="val 102902"/>
              <a:gd name="adj2" fmla="val -57045"/>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ige Legende 4"/>
          <p:cNvSpPr/>
          <p:nvPr/>
        </p:nvSpPr>
        <p:spPr>
          <a:xfrm>
            <a:off x="6196924" y="2071826"/>
            <a:ext cx="779610" cy="316523"/>
          </a:xfrm>
          <a:prstGeom prst="wedgeRectCallout">
            <a:avLst>
              <a:gd name="adj1" fmla="val 24300"/>
              <a:gd name="adj2" fmla="val 1517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4: Max Schuster </a:t>
            </a:r>
            <a:r>
              <a:rPr lang="de-DE" sz="3600" b="1" dirty="0">
                <a:effectLst/>
                <a:latin typeface="Arial" panose="020B0604020202020204" pitchFamily="34" charset="0"/>
                <a:cs typeface="Arial" panose="020B0604020202020204" pitchFamily="34" charset="0"/>
              </a:rPr>
              <a:t>(22)</a:t>
            </a:r>
            <a:endParaRPr lang="de-DE" sz="3600" b="1" dirty="0">
              <a:latin typeface="Arial" panose="020B0604020202020204" pitchFamily="34" charset="0"/>
              <a:cs typeface="Arial" panose="020B0604020202020204" pitchFamily="34" charset="0"/>
            </a:endParaRPr>
          </a:p>
        </p:txBody>
      </p:sp>
      <p:sp>
        <p:nvSpPr>
          <p:cNvPr id="7" name="Rechteck 6"/>
          <p:cNvSpPr/>
          <p:nvPr/>
        </p:nvSpPr>
        <p:spPr>
          <a:xfrm rot="16200000">
            <a:off x="10867870" y="1761812"/>
            <a:ext cx="1554051" cy="587853"/>
          </a:xfrm>
          <a:prstGeom prst="rect">
            <a:avLst/>
          </a:prstGeom>
          <a:ln>
            <a:solidFill>
              <a:schemeClr val="bg1">
                <a:lumMod val="50000"/>
              </a:schemeClr>
            </a:solidFill>
          </a:ln>
        </p:spPr>
        <p:txBody>
          <a:bodyPr wrap="square">
            <a:spAutoFit/>
          </a:bodyPr>
          <a:lstStyle/>
          <a:p>
            <a:pPr marL="114300">
              <a:lnSpc>
                <a:spcPct val="115000"/>
              </a:lnSpc>
              <a:spcBef>
                <a:spcPts val="1800"/>
              </a:spcBef>
              <a:spcAft>
                <a:spcPts val="0"/>
              </a:spcAft>
            </a:pPr>
            <a:r>
              <a:rPr lang="de-DE" sz="1400" b="1" dirty="0">
                <a:solidFill>
                  <a:schemeClr val="accent1">
                    <a:lumMod val="60000"/>
                    <a:lumOff val="40000"/>
                  </a:schemeClr>
                </a:solidFill>
                <a:latin typeface="Arial" panose="020B0604020202020204" pitchFamily="34" charset="0"/>
                <a:cs typeface="Arial" panose="020B0604020202020204" pitchFamily="34" charset="0"/>
              </a:rPr>
              <a:t>Allgemeine Risikofaktoren</a:t>
            </a:r>
            <a:endParaRPr lang="de-DE" sz="1400" b="1" dirty="0">
              <a:solidFill>
                <a:schemeClr val="accent1">
                  <a:lumMod val="60000"/>
                  <a:lumOff val="40000"/>
                </a:schemeClr>
              </a:solidFill>
              <a:effectLst/>
              <a:latin typeface="Arial" panose="020B0604020202020204" pitchFamily="34" charset="0"/>
              <a:cs typeface="Arial" panose="020B0604020202020204" pitchFamily="34" charset="0"/>
            </a:endParaRPr>
          </a:p>
        </p:txBody>
      </p:sp>
      <p:sp>
        <p:nvSpPr>
          <p:cNvPr id="9" name="Rechteck 8"/>
          <p:cNvSpPr/>
          <p:nvPr/>
        </p:nvSpPr>
        <p:spPr>
          <a:xfrm rot="16200000">
            <a:off x="10175547" y="4515621"/>
            <a:ext cx="3173738" cy="340093"/>
          </a:xfrm>
          <a:prstGeom prst="rect">
            <a:avLst/>
          </a:prstGeom>
          <a:ln>
            <a:solidFill>
              <a:schemeClr val="bg1">
                <a:lumMod val="50000"/>
              </a:schemeClr>
            </a:solidFill>
          </a:ln>
        </p:spPr>
        <p:txBody>
          <a:bodyPr wrap="square">
            <a:spAutoFit/>
          </a:bodyPr>
          <a:lstStyle/>
          <a:p>
            <a:pPr marL="114300" algn="ctr">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Symptome</a:t>
            </a:r>
            <a:endParaRPr lang="de-DE" sz="1400" b="1" dirty="0">
              <a:solidFill>
                <a:schemeClr val="accent1"/>
              </a:solidFill>
              <a:effectLst/>
              <a:latin typeface="Arial" panose="020B0604020202020204" pitchFamily="34" charset="0"/>
              <a:cs typeface="Arial" panose="020B0604020202020204" pitchFamily="34" charset="0"/>
            </a:endParaRPr>
          </a:p>
        </p:txBody>
      </p:sp>
      <p:sp>
        <p:nvSpPr>
          <p:cNvPr id="10" name="Rechteck 9"/>
          <p:cNvSpPr/>
          <p:nvPr/>
        </p:nvSpPr>
        <p:spPr>
          <a:xfrm>
            <a:off x="9526079" y="2986664"/>
            <a:ext cx="1824890" cy="58785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Schlechter Allgemeinzustand</a:t>
            </a:r>
            <a:endParaRPr lang="de-DE" sz="1400" b="1" dirty="0">
              <a:solidFill>
                <a:schemeClr val="accent1"/>
              </a:solidFill>
              <a:effectLst/>
              <a:latin typeface="Arial" panose="020B0604020202020204" pitchFamily="34" charset="0"/>
              <a:cs typeface="Arial" panose="020B0604020202020204" pitchFamily="34" charset="0"/>
            </a:endParaRPr>
          </a:p>
        </p:txBody>
      </p:sp>
      <p:sp>
        <p:nvSpPr>
          <p:cNvPr id="15" name="Rechteck 14"/>
          <p:cNvSpPr/>
          <p:nvPr/>
        </p:nvSpPr>
        <p:spPr>
          <a:xfrm>
            <a:off x="9564829" y="1457474"/>
            <a:ext cx="1786140" cy="83561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lumMod val="60000"/>
                    <a:lumOff val="40000"/>
                  </a:schemeClr>
                </a:solidFill>
                <a:latin typeface="Arial" panose="020B0604020202020204" pitchFamily="34" charset="0"/>
                <a:cs typeface="Arial" panose="020B0604020202020204" pitchFamily="34" charset="0"/>
              </a:rPr>
              <a:t>Gute körperliche Fitness, geringes Risiko</a:t>
            </a:r>
            <a:endParaRPr lang="de-DE" sz="1400" b="1" dirty="0">
              <a:solidFill>
                <a:schemeClr val="accent1">
                  <a:lumMod val="60000"/>
                  <a:lumOff val="40000"/>
                </a:schemeClr>
              </a:solidFill>
              <a:effectLst/>
              <a:latin typeface="Arial" panose="020B0604020202020204" pitchFamily="34" charset="0"/>
              <a:cs typeface="Arial" panose="020B0604020202020204" pitchFamily="34" charset="0"/>
            </a:endParaRPr>
          </a:p>
        </p:txBody>
      </p:sp>
      <p:sp>
        <p:nvSpPr>
          <p:cNvPr id="21" name="Rechteck 20"/>
          <p:cNvSpPr/>
          <p:nvPr/>
        </p:nvSpPr>
        <p:spPr>
          <a:xfrm>
            <a:off x="9513313" y="3842099"/>
            <a:ext cx="2036391" cy="58785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Verschleppter Infekt ohne Schonung</a:t>
            </a:r>
            <a:endParaRPr lang="de-DE" sz="1400" b="1" dirty="0">
              <a:solidFill>
                <a:schemeClr val="accent1"/>
              </a:solidFill>
              <a:effectLst/>
              <a:latin typeface="Arial" panose="020B0604020202020204" pitchFamily="34" charset="0"/>
              <a:cs typeface="Arial" panose="020B0604020202020204" pitchFamily="34" charset="0"/>
            </a:endParaRPr>
          </a:p>
        </p:txBody>
      </p:sp>
      <p:sp>
        <p:nvSpPr>
          <p:cNvPr id="22" name="Rechteck 21"/>
          <p:cNvSpPr/>
          <p:nvPr/>
        </p:nvSpPr>
        <p:spPr>
          <a:xfrm>
            <a:off x="9526079" y="3574517"/>
            <a:ext cx="1937788" cy="34009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Husten und Luftnot</a:t>
            </a:r>
            <a:endParaRPr lang="de-DE" sz="1400" b="1" dirty="0">
              <a:solidFill>
                <a:schemeClr val="accent1"/>
              </a:solidFill>
              <a:effectLst/>
              <a:latin typeface="Arial" panose="020B0604020202020204" pitchFamily="34" charset="0"/>
              <a:cs typeface="Arial" panose="020B0604020202020204" pitchFamily="34" charset="0"/>
            </a:endParaRPr>
          </a:p>
        </p:txBody>
      </p:sp>
      <p:sp>
        <p:nvSpPr>
          <p:cNvPr id="23" name="Rechteck 22"/>
          <p:cNvSpPr/>
          <p:nvPr/>
        </p:nvSpPr>
        <p:spPr>
          <a:xfrm>
            <a:off x="9513312" y="4697534"/>
            <a:ext cx="1886401" cy="552459"/>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Husten (</a:t>
            </a:r>
            <a:r>
              <a:rPr lang="de-DE" sz="1200" b="1" dirty="0" err="1">
                <a:solidFill>
                  <a:schemeClr val="accent1"/>
                </a:solidFill>
                <a:latin typeface="Arial" panose="020B0604020202020204" pitchFamily="34" charset="0"/>
                <a:cs typeface="Arial" panose="020B0604020202020204" pitchFamily="34" charset="0"/>
              </a:rPr>
              <a:t>Wasserein</a:t>
            </a:r>
            <a:r>
              <a:rPr lang="de-DE" sz="1200" b="1" dirty="0">
                <a:solidFill>
                  <a:schemeClr val="accent1"/>
                </a:solidFill>
                <a:latin typeface="Arial" panose="020B0604020202020204" pitchFamily="34" charset="0"/>
                <a:cs typeface="Arial" panose="020B0604020202020204" pitchFamily="34" charset="0"/>
              </a:rPr>
              <a:t>-lagerungen Lunge)</a:t>
            </a:r>
            <a:endParaRPr lang="de-DE" sz="1200" b="1" dirty="0">
              <a:solidFill>
                <a:schemeClr val="accent1"/>
              </a:solidFill>
              <a:effectLst/>
              <a:latin typeface="Arial" panose="020B0604020202020204" pitchFamily="34" charset="0"/>
              <a:cs typeface="Arial" panose="020B0604020202020204" pitchFamily="34" charset="0"/>
            </a:endParaRPr>
          </a:p>
        </p:txBody>
      </p:sp>
      <p:sp>
        <p:nvSpPr>
          <p:cNvPr id="24" name="Rechteck 23"/>
          <p:cNvSpPr/>
          <p:nvPr/>
        </p:nvSpPr>
        <p:spPr>
          <a:xfrm>
            <a:off x="9513313" y="5517575"/>
            <a:ext cx="2036391" cy="58785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1"/>
                </a:solidFill>
                <a:latin typeface="Arial" panose="020B0604020202020204" pitchFamily="34" charset="0"/>
                <a:cs typeface="Arial" panose="020B0604020202020204" pitchFamily="34" charset="0"/>
              </a:rPr>
              <a:t>Wassereinlagerung Beine/Füße</a:t>
            </a:r>
            <a:endParaRPr lang="de-DE" sz="1400" b="1" dirty="0">
              <a:solidFill>
                <a:schemeClr val="accent1"/>
              </a:solidFill>
              <a:effectLst/>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1451879564"/>
              </p:ext>
            </p:extLst>
          </p:nvPr>
        </p:nvGraphicFramePr>
        <p:xfrm>
          <a:off x="838200" y="1273817"/>
          <a:ext cx="8551985" cy="4998720"/>
        </p:xfrm>
        <a:graphic>
          <a:graphicData uri="http://schemas.openxmlformats.org/drawingml/2006/table">
            <a:tbl>
              <a:tblPr firstRow="1" firstCol="1" bandRow="1">
                <a:tableStyleId>{2D5ABB26-0587-4C30-8999-92F81FD0307C}</a:tableStyleId>
              </a:tblPr>
              <a:tblGrid>
                <a:gridCol w="8551985">
                  <a:extLst>
                    <a:ext uri="{9D8B030D-6E8A-4147-A177-3AD203B41FA5}">
                      <a16:colId xmlns:a16="http://schemas.microsoft.com/office/drawing/2014/main" val="20000"/>
                    </a:ext>
                  </a:extLst>
                </a:gridCol>
              </a:tblGrid>
              <a:tr h="4056626">
                <a:tc>
                  <a:txBody>
                    <a:bodyPr/>
                    <a:lstStyle/>
                    <a:p>
                      <a:pPr algn="just">
                        <a:lnSpc>
                          <a:spcPct val="115000"/>
                        </a:lnSpc>
                        <a:spcAft>
                          <a:spcPts val="800"/>
                        </a:spcAft>
                      </a:pPr>
                      <a:r>
                        <a:rPr lang="de-DE" sz="1600" dirty="0">
                          <a:effectLst/>
                          <a:latin typeface="Arial" panose="020B0604020202020204" pitchFamily="34" charset="0"/>
                          <a:ea typeface="Calibri" panose="020F0502020204030204" pitchFamily="34" charset="0"/>
                          <a:cs typeface="Arial" panose="020B0604020202020204" pitchFamily="34" charset="0"/>
                        </a:rPr>
                        <a:t>Max ist 22 Jahre alt und aktuell </a:t>
                      </a:r>
                      <a:r>
                        <a:rPr lang="de-DE" sz="1600" b="1" dirty="0">
                          <a:effectLst/>
                          <a:latin typeface="Arial" panose="020B0604020202020204" pitchFamily="34" charset="0"/>
                          <a:ea typeface="Calibri" panose="020F0502020204030204" pitchFamily="34" charset="0"/>
                          <a:cs typeface="Arial" panose="020B0604020202020204" pitchFamily="34" charset="0"/>
                        </a:rPr>
                        <a:t>studiert er Sportwissenschaften</a:t>
                      </a:r>
                      <a:r>
                        <a:rPr lang="de-DE" sz="1600" dirty="0">
                          <a:effectLst/>
                          <a:latin typeface="Arial" panose="020B0604020202020204" pitchFamily="34" charset="0"/>
                          <a:ea typeface="Calibri" panose="020F0502020204030204" pitchFamily="34" charset="0"/>
                          <a:cs typeface="Arial" panose="020B0604020202020204" pitchFamily="34" charset="0"/>
                        </a:rPr>
                        <a:t> an einer bekannten Universität. Ihm gefällt das Studium außerordentlich gut, viel Action und lässige Mitstudierende. Demnächst steht aber eine wichtige praktische Prüfung an: Leichtathletik. Dafür übt Max nun mehrmals die Woche, er geht im Park </a:t>
                      </a:r>
                      <a:r>
                        <a:rPr lang="de-DE" sz="1600" b="1" dirty="0">
                          <a:effectLst/>
                          <a:latin typeface="Arial" panose="020B0604020202020204" pitchFamily="34" charset="0"/>
                          <a:ea typeface="Calibri" panose="020F0502020204030204" pitchFamily="34" charset="0"/>
                          <a:cs typeface="Arial" panose="020B0604020202020204" pitchFamily="34" charset="0"/>
                        </a:rPr>
                        <a:t>joggen</a:t>
                      </a:r>
                      <a:r>
                        <a:rPr lang="de-DE" sz="1600" dirty="0">
                          <a:effectLst/>
                          <a:latin typeface="Arial" panose="020B0604020202020204" pitchFamily="34" charset="0"/>
                          <a:ea typeface="Calibri" panose="020F0502020204030204" pitchFamily="34" charset="0"/>
                          <a:cs typeface="Arial" panose="020B0604020202020204" pitchFamily="34" charset="0"/>
                        </a:rPr>
                        <a:t>, ist im </a:t>
                      </a:r>
                      <a:r>
                        <a:rPr lang="de-DE" sz="1600" b="1" dirty="0">
                          <a:effectLst/>
                          <a:latin typeface="Arial" panose="020B0604020202020204" pitchFamily="34" charset="0"/>
                          <a:ea typeface="Calibri" panose="020F0502020204030204" pitchFamily="34" charset="0"/>
                          <a:cs typeface="Arial" panose="020B0604020202020204" pitchFamily="34" charset="0"/>
                        </a:rPr>
                        <a:t>Fitnessstudio</a:t>
                      </a:r>
                      <a:r>
                        <a:rPr lang="de-DE" sz="1600" dirty="0">
                          <a:effectLst/>
                          <a:latin typeface="Arial" panose="020B0604020202020204" pitchFamily="34" charset="0"/>
                          <a:ea typeface="Calibri" panose="020F0502020204030204" pitchFamily="34" charset="0"/>
                          <a:cs typeface="Arial" panose="020B0604020202020204" pitchFamily="34" charset="0"/>
                        </a:rPr>
                        <a:t> und am Wochenende steht er mit seinem </a:t>
                      </a:r>
                      <a:r>
                        <a:rPr lang="de-DE" sz="1600" b="1" dirty="0">
                          <a:effectLst/>
                          <a:latin typeface="Arial" panose="020B0604020202020204" pitchFamily="34" charset="0"/>
                          <a:ea typeface="Calibri" panose="020F0502020204030204" pitchFamily="34" charset="0"/>
                          <a:cs typeface="Arial" panose="020B0604020202020204" pitchFamily="34" charset="0"/>
                        </a:rPr>
                        <a:t>Fußballverein</a:t>
                      </a:r>
                      <a:r>
                        <a:rPr lang="de-DE" sz="1600" dirty="0">
                          <a:effectLst/>
                          <a:latin typeface="Arial" panose="020B0604020202020204" pitchFamily="34" charset="0"/>
                          <a:ea typeface="Calibri" panose="020F0502020204030204" pitchFamily="34" charset="0"/>
                          <a:cs typeface="Arial" panose="020B0604020202020204" pitchFamily="34" charset="0"/>
                        </a:rPr>
                        <a:t> auf dem Sportplatz um die Gegner vom Platz zu fegen. Er ist Stürmer.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de-DE" sz="1600" dirty="0">
                          <a:effectLst/>
                          <a:latin typeface="Arial" panose="020B0604020202020204" pitchFamily="34" charset="0"/>
                          <a:ea typeface="Calibri" panose="020F0502020204030204" pitchFamily="34" charset="0"/>
                          <a:cs typeface="Arial" panose="020B0604020202020204" pitchFamily="34" charset="0"/>
                        </a:rPr>
                        <a:t>Seit 4 Wochen fällt ihm der Sport jedoch etwas schwerer als sonst. Irgendwie wird er seinen</a:t>
                      </a:r>
                      <a:r>
                        <a:rPr lang="de-DE" sz="1600" b="1" dirty="0">
                          <a:effectLst/>
                          <a:latin typeface="Arial" panose="020B0604020202020204" pitchFamily="34" charset="0"/>
                          <a:ea typeface="Calibri" panose="020F0502020204030204" pitchFamily="34" charset="0"/>
                          <a:cs typeface="Arial" panose="020B0604020202020204" pitchFamily="34" charset="0"/>
                        </a:rPr>
                        <a:t> Husten</a:t>
                      </a:r>
                      <a:r>
                        <a:rPr lang="de-DE" sz="1600" dirty="0">
                          <a:effectLst/>
                          <a:latin typeface="Arial" panose="020B0604020202020204" pitchFamily="34" charset="0"/>
                          <a:ea typeface="Calibri" panose="020F0502020204030204" pitchFamily="34" charset="0"/>
                          <a:cs typeface="Arial" panose="020B0604020202020204" pitchFamily="34" charset="0"/>
                        </a:rPr>
                        <a:t> nicht richtig los und er fühlt sich </a:t>
                      </a:r>
                      <a:r>
                        <a:rPr lang="de-DE" sz="1600" b="1" dirty="0">
                          <a:effectLst/>
                          <a:latin typeface="Arial" panose="020B0604020202020204" pitchFamily="34" charset="0"/>
                          <a:ea typeface="Calibri" panose="020F0502020204030204" pitchFamily="34" charset="0"/>
                          <a:cs typeface="Arial" panose="020B0604020202020204" pitchFamily="34" charset="0"/>
                        </a:rPr>
                        <a:t>nicht mehr richtig fit</a:t>
                      </a:r>
                      <a:r>
                        <a:rPr lang="de-DE" sz="1600" dirty="0">
                          <a:effectLst/>
                          <a:latin typeface="Arial" panose="020B0604020202020204" pitchFamily="34" charset="0"/>
                          <a:ea typeface="Calibri" panose="020F0502020204030204" pitchFamily="34" charset="0"/>
                          <a:cs typeface="Arial" panose="020B0604020202020204" pitchFamily="34" charset="0"/>
                        </a:rPr>
                        <a:t>. In den letzten Wochen ist er nach seinem 5 Kilometer Lauf immer stärker echt </a:t>
                      </a:r>
                      <a:r>
                        <a:rPr lang="de-DE" sz="1600" b="1" dirty="0">
                          <a:effectLst/>
                          <a:latin typeface="Arial" panose="020B0604020202020204" pitchFamily="34" charset="0"/>
                          <a:ea typeface="Calibri" panose="020F0502020204030204" pitchFamily="34" charset="0"/>
                          <a:cs typeface="Arial" panose="020B0604020202020204" pitchFamily="34" charset="0"/>
                        </a:rPr>
                        <a:t>am Ende mit seiner Luft</a:t>
                      </a:r>
                      <a:r>
                        <a:rPr lang="de-DE" sz="1600" dirty="0">
                          <a:effectLst/>
                          <a:latin typeface="Arial" panose="020B0604020202020204" pitchFamily="34" charset="0"/>
                          <a:ea typeface="Calibri" panose="020F0502020204030204" pitchFamily="34" charset="0"/>
                          <a:cs typeface="Arial" panose="020B0604020202020204" pitchFamily="34" charset="0"/>
                        </a:rPr>
                        <a:t>. Ein paar Mal hat er sich gefragt, ob das was mit seiner </a:t>
                      </a:r>
                      <a:r>
                        <a:rPr lang="de-DE" sz="1600" b="1" dirty="0">
                          <a:effectLst/>
                          <a:latin typeface="Arial" panose="020B0604020202020204" pitchFamily="34" charset="0"/>
                          <a:ea typeface="Calibri" panose="020F0502020204030204" pitchFamily="34" charset="0"/>
                          <a:cs typeface="Arial" panose="020B0604020202020204" pitchFamily="34" charset="0"/>
                        </a:rPr>
                        <a:t>Grippe</a:t>
                      </a:r>
                      <a:r>
                        <a:rPr lang="de-DE" sz="1600" dirty="0">
                          <a:effectLst/>
                          <a:latin typeface="Arial" panose="020B0604020202020204" pitchFamily="34" charset="0"/>
                          <a:ea typeface="Calibri" panose="020F0502020204030204" pitchFamily="34" charset="0"/>
                          <a:cs typeface="Arial" panose="020B0604020202020204" pitchFamily="34" charset="0"/>
                        </a:rPr>
                        <a:t> zu tun hat, die ihn </a:t>
                      </a:r>
                      <a:r>
                        <a:rPr lang="de-DE" sz="1600" b="1" dirty="0">
                          <a:effectLst/>
                          <a:latin typeface="Arial" panose="020B0604020202020204" pitchFamily="34" charset="0"/>
                          <a:ea typeface="Calibri" panose="020F0502020204030204" pitchFamily="34" charset="0"/>
                          <a:cs typeface="Arial" panose="020B0604020202020204" pitchFamily="34" charset="0"/>
                        </a:rPr>
                        <a:t>vor 6 Wochen</a:t>
                      </a:r>
                      <a:r>
                        <a:rPr lang="de-DE" sz="1600" dirty="0">
                          <a:effectLst/>
                          <a:latin typeface="Arial" panose="020B0604020202020204" pitchFamily="34" charset="0"/>
                          <a:ea typeface="Calibri" panose="020F0502020204030204" pitchFamily="34" charset="0"/>
                          <a:cs typeface="Arial" panose="020B0604020202020204" pitchFamily="34" charset="0"/>
                        </a:rPr>
                        <a:t>  Tage lang mit Fieber an das Bett gefesselt hat. Wegen seiner Prüfung hat er natürlich nach ein paar Tagen, sobald er wieder aufstehen konnte, weiter trainiert.</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de-DE" sz="1600" dirty="0">
                          <a:effectLst/>
                          <a:latin typeface="Arial" panose="020B0604020202020204" pitchFamily="34" charset="0"/>
                          <a:ea typeface="Calibri" panose="020F0502020204030204" pitchFamily="34" charset="0"/>
                          <a:cs typeface="Arial" panose="020B0604020202020204" pitchFamily="34" charset="0"/>
                        </a:rPr>
                        <a:t>Es ist ein Sonntagabend und Max hat gar keine Lust ins Bett zu gehen. Er </a:t>
                      </a:r>
                      <a:r>
                        <a:rPr lang="de-DE" sz="1600" b="1" dirty="0">
                          <a:effectLst/>
                          <a:latin typeface="Arial" panose="020B0604020202020204" pitchFamily="34" charset="0"/>
                          <a:ea typeface="Calibri" panose="020F0502020204030204" pitchFamily="34" charset="0"/>
                          <a:cs typeface="Arial" panose="020B0604020202020204" pitchFamily="34" charset="0"/>
                        </a:rPr>
                        <a:t>schläft nachts</a:t>
                      </a:r>
                      <a:r>
                        <a:rPr lang="de-DE" sz="1600" b="1" baseline="0" dirty="0">
                          <a:effectLst/>
                          <a:latin typeface="Arial" panose="020B0604020202020204" pitchFamily="34" charset="0"/>
                          <a:ea typeface="Calibri" panose="020F0502020204030204" pitchFamily="34" charset="0"/>
                          <a:cs typeface="Arial" panose="020B0604020202020204" pitchFamily="34" charset="0"/>
                        </a:rPr>
                        <a:t> </a:t>
                      </a:r>
                      <a:r>
                        <a:rPr lang="de-DE" sz="1600" b="1" dirty="0">
                          <a:effectLst/>
                          <a:latin typeface="Arial" panose="020B0604020202020204" pitchFamily="34" charset="0"/>
                          <a:ea typeface="Calibri" panose="020F0502020204030204" pitchFamily="34" charset="0"/>
                          <a:cs typeface="Arial" panose="020B0604020202020204" pitchFamily="34" charset="0"/>
                        </a:rPr>
                        <a:t>so schlecht</a:t>
                      </a:r>
                      <a:r>
                        <a:rPr lang="de-DE" sz="1600" dirty="0">
                          <a:effectLst/>
                          <a:latin typeface="Arial" panose="020B0604020202020204" pitchFamily="34" charset="0"/>
                          <a:ea typeface="Calibri" panose="020F0502020204030204" pitchFamily="34" charset="0"/>
                          <a:cs typeface="Arial" panose="020B0604020202020204" pitchFamily="34" charset="0"/>
                        </a:rPr>
                        <a:t> und wird von </a:t>
                      </a:r>
                      <a:r>
                        <a:rPr lang="de-DE" sz="1600" b="1" dirty="0">
                          <a:effectLst/>
                          <a:latin typeface="Arial" panose="020B0604020202020204" pitchFamily="34" charset="0"/>
                          <a:ea typeface="Calibri" panose="020F0502020204030204" pitchFamily="34" charset="0"/>
                          <a:cs typeface="Arial" panose="020B0604020202020204" pitchFamily="34" charset="0"/>
                        </a:rPr>
                        <a:t>Hustenattacken</a:t>
                      </a:r>
                      <a:r>
                        <a:rPr lang="de-DE" sz="1600" dirty="0">
                          <a:effectLst/>
                          <a:latin typeface="Arial" panose="020B0604020202020204" pitchFamily="34" charset="0"/>
                          <a:ea typeface="Calibri" panose="020F0502020204030204" pitchFamily="34" charset="0"/>
                          <a:cs typeface="Arial" panose="020B0604020202020204" pitchFamily="34" charset="0"/>
                        </a:rPr>
                        <a:t> geweckt, die oft erst besser werden, wenn er sich hinsetzt.</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r>
                        <a:rPr lang="de-DE" sz="1600" dirty="0">
                          <a:effectLst/>
                          <a:latin typeface="Arial" panose="020B0604020202020204" pitchFamily="34" charset="0"/>
                          <a:ea typeface="Calibri" panose="020F0502020204030204" pitchFamily="34" charset="0"/>
                        </a:rPr>
                        <a:t>Als ihm am nächsten Abend zudem auffällt, dass auch seine </a:t>
                      </a:r>
                      <a:r>
                        <a:rPr lang="de-DE" sz="1600" b="1" dirty="0">
                          <a:effectLst/>
                          <a:latin typeface="Arial" panose="020B0604020202020204" pitchFamily="34" charset="0"/>
                          <a:ea typeface="Calibri" panose="020F0502020204030204" pitchFamily="34" charset="0"/>
                        </a:rPr>
                        <a:t>Füße</a:t>
                      </a:r>
                      <a:r>
                        <a:rPr lang="de-DE" sz="1600" dirty="0">
                          <a:effectLst/>
                          <a:latin typeface="Arial" panose="020B0604020202020204" pitchFamily="34" charset="0"/>
                          <a:ea typeface="Calibri" panose="020F0502020204030204" pitchFamily="34" charset="0"/>
                        </a:rPr>
                        <a:t> irgendwie</a:t>
                      </a:r>
                      <a:r>
                        <a:rPr lang="de-DE" sz="1600" b="1" dirty="0">
                          <a:effectLst/>
                          <a:latin typeface="Arial" panose="020B0604020202020204" pitchFamily="34" charset="0"/>
                          <a:ea typeface="Calibri" panose="020F0502020204030204" pitchFamily="34" charset="0"/>
                        </a:rPr>
                        <a:t> dick </a:t>
                      </a:r>
                      <a:r>
                        <a:rPr lang="de-DE" sz="1600" dirty="0">
                          <a:effectLst/>
                          <a:latin typeface="Arial" panose="020B0604020202020204" pitchFamily="34" charset="0"/>
                          <a:ea typeface="Calibri" panose="020F0502020204030204" pitchFamily="34" charset="0"/>
                        </a:rPr>
                        <a:t>sind, beschließt er, morgen doch mal zum Arzt zu gehen.</a:t>
                      </a:r>
                      <a:endParaRPr lang="de-DE" sz="1600" b="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0642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p:cTn id="57" dur="500" fill="hold"/>
                                        <p:tgtEl>
                                          <p:spTgt spid="5"/>
                                        </p:tgtEl>
                                        <p:attrNameLst>
                                          <p:attrName>ppt_w</p:attrName>
                                        </p:attrNameLst>
                                      </p:cBhvr>
                                      <p:tavLst>
                                        <p:tav tm="0">
                                          <p:val>
                                            <p:fltVal val="0"/>
                                          </p:val>
                                        </p:tav>
                                        <p:tav tm="100000">
                                          <p:val>
                                            <p:strVal val="#ppt_w"/>
                                          </p:val>
                                        </p:tav>
                                      </p:tavLst>
                                    </p:anim>
                                    <p:anim calcmode="lin" valueType="num">
                                      <p:cBhvr>
                                        <p:cTn id="58" dur="500" fill="hold"/>
                                        <p:tgtEl>
                                          <p:spTgt spid="5"/>
                                        </p:tgtEl>
                                        <p:attrNameLst>
                                          <p:attrName>ppt_h</p:attrName>
                                        </p:attrNameLst>
                                      </p:cBhvr>
                                      <p:tavLst>
                                        <p:tav tm="0">
                                          <p:val>
                                            <p:fltVal val="0"/>
                                          </p:val>
                                        </p:tav>
                                        <p:tav tm="100000">
                                          <p:val>
                                            <p:strVal val="#ppt_h"/>
                                          </p:val>
                                        </p:tav>
                                      </p:tavLst>
                                    </p:anim>
                                    <p:animEffect transition="in" filter="fade">
                                      <p:cBhvr>
                                        <p:cTn id="59" dur="500"/>
                                        <p:tgtEl>
                                          <p:spTgt spid="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p:cTn id="62" dur="500" fill="hold"/>
                                        <p:tgtEl>
                                          <p:spTgt spid="7"/>
                                        </p:tgtEl>
                                        <p:attrNameLst>
                                          <p:attrName>ppt_w</p:attrName>
                                        </p:attrNameLst>
                                      </p:cBhvr>
                                      <p:tavLst>
                                        <p:tav tm="0">
                                          <p:val>
                                            <p:fltVal val="0"/>
                                          </p:val>
                                        </p:tav>
                                        <p:tav tm="100000">
                                          <p:val>
                                            <p:strVal val="#ppt_w"/>
                                          </p:val>
                                        </p:tav>
                                      </p:tavLst>
                                    </p:anim>
                                    <p:anim calcmode="lin" valueType="num">
                                      <p:cBhvr>
                                        <p:cTn id="63" dur="500" fill="hold"/>
                                        <p:tgtEl>
                                          <p:spTgt spid="7"/>
                                        </p:tgtEl>
                                        <p:attrNameLst>
                                          <p:attrName>ppt_h</p:attrName>
                                        </p:attrNameLst>
                                      </p:cBhvr>
                                      <p:tavLst>
                                        <p:tav tm="0">
                                          <p:val>
                                            <p:fltVal val="0"/>
                                          </p:val>
                                        </p:tav>
                                        <p:tav tm="100000">
                                          <p:val>
                                            <p:strVal val="#ppt_h"/>
                                          </p:val>
                                        </p:tav>
                                      </p:tavLst>
                                    </p:anim>
                                    <p:animEffect transition="in" filter="fade">
                                      <p:cBhvr>
                                        <p:cTn id="64" dur="500"/>
                                        <p:tgtEl>
                                          <p:spTgt spid="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0"/>
                                        </p:tgtEl>
                                        <p:attrNameLst>
                                          <p:attrName>style.visibility</p:attrName>
                                        </p:attrNameLst>
                                      </p:cBhvr>
                                      <p:to>
                                        <p:strVal val="visible"/>
                                      </p:to>
                                    </p:set>
                                    <p:anim calcmode="lin" valueType="num">
                                      <p:cBhvr>
                                        <p:cTn id="72" dur="500" fill="hold"/>
                                        <p:tgtEl>
                                          <p:spTgt spid="10"/>
                                        </p:tgtEl>
                                        <p:attrNameLst>
                                          <p:attrName>ppt_w</p:attrName>
                                        </p:attrNameLst>
                                      </p:cBhvr>
                                      <p:tavLst>
                                        <p:tav tm="0">
                                          <p:val>
                                            <p:fltVal val="0"/>
                                          </p:val>
                                        </p:tav>
                                        <p:tav tm="100000">
                                          <p:val>
                                            <p:strVal val="#ppt_w"/>
                                          </p:val>
                                        </p:tav>
                                      </p:tavLst>
                                    </p:anim>
                                    <p:anim calcmode="lin" valueType="num">
                                      <p:cBhvr>
                                        <p:cTn id="73" dur="500" fill="hold"/>
                                        <p:tgtEl>
                                          <p:spTgt spid="10"/>
                                        </p:tgtEl>
                                        <p:attrNameLst>
                                          <p:attrName>ppt_h</p:attrName>
                                        </p:attrNameLst>
                                      </p:cBhvr>
                                      <p:tavLst>
                                        <p:tav tm="0">
                                          <p:val>
                                            <p:fltVal val="0"/>
                                          </p:val>
                                        </p:tav>
                                        <p:tav tm="100000">
                                          <p:val>
                                            <p:strVal val="#ppt_h"/>
                                          </p:val>
                                        </p:tav>
                                      </p:tavLst>
                                    </p:anim>
                                    <p:animEffect transition="in" filter="fade">
                                      <p:cBhvr>
                                        <p:cTn id="74" dur="500"/>
                                        <p:tgtEl>
                                          <p:spTgt spid="10"/>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16" grpId="0" animBg="1"/>
      <p:bldP spid="20" grpId="0" animBg="1"/>
      <p:bldP spid="17" grpId="0" animBg="1"/>
      <p:bldP spid="6" grpId="0" animBg="1"/>
      <p:bldP spid="14" grpId="0" animBg="1"/>
      <p:bldP spid="13" grpId="0" animBg="1"/>
      <p:bldP spid="12" grpId="0" animBg="1"/>
      <p:bldP spid="5" grpId="0" animBg="1"/>
      <p:bldP spid="7" grpId="0" animBg="1"/>
      <p:bldP spid="9" grpId="0" animBg="1"/>
      <p:bldP spid="10" grpId="0"/>
      <p:bldP spid="15" grpId="0"/>
      <p:bldP spid="21" grpId="0"/>
      <p:bldP spid="22" grpId="0"/>
      <p:bldP spid="23"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0"/>
            <a:ext cx="12192000" cy="6858000"/>
          </a:xfrm>
          <a:prstGeom prst="rect">
            <a:avLst/>
          </a:prstGeom>
          <a:solidFill>
            <a:srgbClr val="0071BC"/>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838200" y="365126"/>
            <a:ext cx="10515600" cy="693208"/>
          </a:xfrm>
        </p:spPr>
        <p:txBody>
          <a:bodyPr>
            <a:normAutofit/>
          </a:bodyPr>
          <a:lstStyle/>
          <a:p>
            <a:r>
              <a:rPr lang="de-DE" sz="3600" b="1" dirty="0">
                <a:solidFill>
                  <a:schemeClr val="bg1"/>
                </a:solidFill>
                <a:latin typeface="Arial" panose="020B0604020202020204" pitchFamily="34" charset="0"/>
                <a:cs typeface="Arial" panose="020B0604020202020204" pitchFamily="34" charset="0"/>
              </a:rPr>
              <a:t>Fallbeispiel 4: </a:t>
            </a:r>
            <a:r>
              <a:rPr lang="de-DE" sz="3600" b="1" dirty="0">
                <a:solidFill>
                  <a:schemeClr val="bg1"/>
                </a:solidFill>
                <a:effectLst/>
                <a:latin typeface="Arial" panose="020B0604020202020204" pitchFamily="34" charset="0"/>
                <a:cs typeface="Arial" panose="020B0604020202020204" pitchFamily="34" charset="0"/>
              </a:rPr>
              <a:t>Max Schuster (22)</a:t>
            </a:r>
            <a:endParaRPr lang="de-DE" sz="3600" b="1" dirty="0">
              <a:solidFill>
                <a:schemeClr val="bg1"/>
              </a:solidFill>
              <a:latin typeface="Arial" panose="020B0604020202020204" pitchFamily="34" charset="0"/>
              <a:cs typeface="Arial" panose="020B0604020202020204" pitchFamily="34" charset="0"/>
            </a:endParaRPr>
          </a:p>
        </p:txBody>
      </p:sp>
      <p:sp>
        <p:nvSpPr>
          <p:cNvPr id="3" name="Textfeld 2"/>
          <p:cNvSpPr txBox="1"/>
          <p:nvPr/>
        </p:nvSpPr>
        <p:spPr>
          <a:xfrm>
            <a:off x="220134" y="2906934"/>
            <a:ext cx="11703280" cy="1754326"/>
          </a:xfrm>
          <a:prstGeom prst="rect">
            <a:avLst/>
          </a:prstGeom>
          <a:noFill/>
        </p:spPr>
        <p:txBody>
          <a:bodyPr wrap="square" rtlCol="0" anchor="ctr">
            <a:spAutoFit/>
          </a:bodyPr>
          <a:lstStyle/>
          <a:p>
            <a:pPr algn="ctr"/>
            <a:r>
              <a:rPr lang="de-DE" sz="5400" b="1" dirty="0">
                <a:solidFill>
                  <a:schemeClr val="bg1"/>
                </a:solidFill>
                <a:latin typeface="Arial" panose="020B0604020202020204" pitchFamily="34" charset="0"/>
                <a:cs typeface="Arial" panose="020B0604020202020204" pitchFamily="34" charset="0"/>
              </a:rPr>
              <a:t>HERZINSUFFIZIENZ </a:t>
            </a:r>
            <a:br>
              <a:rPr lang="de-DE" sz="5400" b="1" dirty="0">
                <a:solidFill>
                  <a:schemeClr val="bg1"/>
                </a:solidFill>
                <a:latin typeface="Arial" panose="020B0604020202020204" pitchFamily="34" charset="0"/>
                <a:cs typeface="Arial" panose="020B0604020202020204" pitchFamily="34" charset="0"/>
              </a:rPr>
            </a:br>
            <a:r>
              <a:rPr lang="de-DE" sz="5400" dirty="0">
                <a:solidFill>
                  <a:schemeClr val="bg1"/>
                </a:solidFill>
                <a:latin typeface="Arial" panose="020B0604020202020204" pitchFamily="34" charset="0"/>
                <a:cs typeface="Arial" panose="020B0604020202020204" pitchFamily="34" charset="0"/>
              </a:rPr>
              <a:t>(nach akuter Herzmuskelentzündung) </a:t>
            </a:r>
          </a:p>
        </p:txBody>
      </p:sp>
    </p:spTree>
    <p:extLst>
      <p:ext uri="{BB962C8B-B14F-4D97-AF65-F5344CB8AC3E}">
        <p14:creationId xmlns:p14="http://schemas.microsoft.com/office/powerpoint/2010/main" val="2822537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838199" y="1347259"/>
            <a:ext cx="10515600" cy="6932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5400" b="1" dirty="0">
                <a:latin typeface="Arial" panose="020B0604020202020204" pitchFamily="34" charset="0"/>
                <a:cs typeface="Arial" panose="020B0604020202020204" pitchFamily="34" charset="0"/>
              </a:rPr>
              <a:t>Fallbeispiel 5: </a:t>
            </a:r>
            <a:br>
              <a:rPr lang="de-DE" sz="5400" b="1" dirty="0">
                <a:latin typeface="Arial" panose="020B0604020202020204" pitchFamily="34" charset="0"/>
                <a:cs typeface="Arial" panose="020B0604020202020204" pitchFamily="34" charset="0"/>
              </a:rPr>
            </a:br>
            <a:r>
              <a:rPr lang="de-DE" sz="5400" b="1" dirty="0">
                <a:latin typeface="Arial" panose="020B0604020202020204" pitchFamily="34" charset="0"/>
                <a:cs typeface="Arial" panose="020B0604020202020204" pitchFamily="34" charset="0"/>
              </a:rPr>
              <a:t>Corinna Meier (31)</a:t>
            </a:r>
          </a:p>
        </p:txBody>
      </p:sp>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2992" y="2976875"/>
            <a:ext cx="3506015" cy="3601725"/>
          </a:xfrm>
          <a:prstGeom prst="rect">
            <a:avLst/>
          </a:prstGeom>
        </p:spPr>
      </p:pic>
    </p:spTree>
    <p:extLst>
      <p:ext uri="{BB962C8B-B14F-4D97-AF65-F5344CB8AC3E}">
        <p14:creationId xmlns:p14="http://schemas.microsoft.com/office/powerpoint/2010/main" val="129860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495187"/>
            <a:ext cx="10515600" cy="1325563"/>
          </a:xfrm>
        </p:spPr>
        <p:txBody>
          <a:bodyPr>
            <a:noAutofit/>
          </a:bodyPr>
          <a:lstStyle/>
          <a:p>
            <a:pPr algn="ctr"/>
            <a:r>
              <a:rPr lang="de-DE" sz="5400" b="1" dirty="0">
                <a:solidFill>
                  <a:schemeClr val="accent6"/>
                </a:solidFill>
                <a:latin typeface="Arial" panose="020B0604020202020204" pitchFamily="34" charset="0"/>
                <a:cs typeface="Arial" panose="020B0604020202020204" pitchFamily="34" charset="0"/>
              </a:rPr>
              <a:t>1 Minute </a:t>
            </a:r>
            <a:br>
              <a:rPr lang="de-DE" sz="5400" b="1" dirty="0">
                <a:solidFill>
                  <a:schemeClr val="accent6"/>
                </a:solidFill>
                <a:latin typeface="Arial" panose="020B0604020202020204" pitchFamily="34" charset="0"/>
                <a:cs typeface="Arial" panose="020B0604020202020204" pitchFamily="34" charset="0"/>
              </a:rPr>
            </a:br>
            <a:br>
              <a:rPr lang="de-DE" sz="5400" b="1" dirty="0">
                <a:solidFill>
                  <a:schemeClr val="accent6"/>
                </a:solidFill>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r>
              <a:rPr lang="de-DE" sz="5400" dirty="0">
                <a:latin typeface="Arial" panose="020B0604020202020204" pitchFamily="34" charset="0"/>
                <a:cs typeface="Arial" panose="020B0604020202020204" pitchFamily="34" charset="0"/>
              </a:rPr>
              <a:t>Expertenberatung</a:t>
            </a:r>
          </a:p>
        </p:txBody>
      </p:sp>
      <p:sp>
        <p:nvSpPr>
          <p:cNvPr id="5" name="Rechteck 4"/>
          <p:cNvSpPr/>
          <p:nvPr/>
        </p:nvSpPr>
        <p:spPr>
          <a:xfrm>
            <a:off x="1699846" y="3640016"/>
            <a:ext cx="8784000" cy="1310054"/>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p:nvSpPr>
        <p:spPr>
          <a:xfrm>
            <a:off x="1699846" y="3640016"/>
            <a:ext cx="8792307" cy="13100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itel 1"/>
          <p:cNvSpPr txBox="1">
            <a:spLocks/>
          </p:cNvSpPr>
          <p:nvPr/>
        </p:nvSpPr>
        <p:spPr>
          <a:xfrm>
            <a:off x="838200" y="365126"/>
            <a:ext cx="10515600" cy="6932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latin typeface="Arial" panose="020B0604020202020204" pitchFamily="34" charset="0"/>
                <a:cs typeface="Arial" panose="020B0604020202020204" pitchFamily="34" charset="0"/>
              </a:rPr>
              <a:t>Fallbeispiel 5: Corinna Meier (31)</a:t>
            </a:r>
          </a:p>
        </p:txBody>
      </p:sp>
    </p:spTree>
    <p:extLst>
      <p:ext uri="{BB962C8B-B14F-4D97-AF65-F5344CB8AC3E}">
        <p14:creationId xmlns:p14="http://schemas.microsoft.com/office/powerpoint/2010/main" val="67102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22" presetClass="entr" presetSubtype="8" fill="hold" grpId="0" nodeType="afterEffect">
                                  <p:stCondLst>
                                    <p:cond delay="150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6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5: </a:t>
            </a:r>
            <a:r>
              <a:rPr lang="de-DE" sz="3600" b="1" dirty="0">
                <a:effectLst/>
                <a:latin typeface="Arial" panose="020B0604020202020204" pitchFamily="34" charset="0"/>
                <a:cs typeface="Arial" panose="020B0604020202020204" pitchFamily="34" charset="0"/>
              </a:rPr>
              <a:t>Corinna Meier (31)</a:t>
            </a:r>
            <a:endParaRPr lang="de-DE" sz="3600" b="1" dirty="0">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3101820490"/>
              </p:ext>
            </p:extLst>
          </p:nvPr>
        </p:nvGraphicFramePr>
        <p:xfrm>
          <a:off x="838200" y="1273817"/>
          <a:ext cx="8644467" cy="4056626"/>
        </p:xfrm>
        <a:graphic>
          <a:graphicData uri="http://schemas.openxmlformats.org/drawingml/2006/table">
            <a:tbl>
              <a:tblPr firstRow="1" firstCol="1" bandRow="1">
                <a:tableStyleId>{2D5ABB26-0587-4C30-8999-92F81FD0307C}</a:tableStyleId>
              </a:tblPr>
              <a:tblGrid>
                <a:gridCol w="8644467">
                  <a:extLst>
                    <a:ext uri="{9D8B030D-6E8A-4147-A177-3AD203B41FA5}">
                      <a16:colId xmlns:a16="http://schemas.microsoft.com/office/drawing/2014/main" val="20000"/>
                    </a:ext>
                  </a:extLst>
                </a:gridCol>
              </a:tblGrid>
              <a:tr h="4056626">
                <a:tc>
                  <a:txBody>
                    <a:bodyPr/>
                    <a:lstStyle/>
                    <a:p>
                      <a:pPr algn="just">
                        <a:lnSpc>
                          <a:spcPct val="114000"/>
                        </a:lnSpc>
                        <a:spcAft>
                          <a:spcPts val="1800"/>
                        </a:spcAft>
                      </a:pPr>
                      <a:r>
                        <a:rPr lang="de-DE" sz="1600" b="0" dirty="0">
                          <a:effectLst/>
                          <a:latin typeface="Arial" panose="020B0604020202020204" pitchFamily="34" charset="0"/>
                          <a:ea typeface="Calibri" panose="020F0502020204030204" pitchFamily="34" charset="0"/>
                          <a:cs typeface="Arial" panose="020B0604020202020204" pitchFamily="34" charset="0"/>
                        </a:rPr>
                        <a:t>Corinna Müller ist eine 31 Jahre alte Frau. Sie hat keinen Ehepartner und auch keine Kinder, denn für sie war ihre Karriere immer sehr wichtig. Sie ist stellvertretende Leiterin einer bekannten Firma. In ihrer Position hat sie viel zu tun, daher macht sie oft Überstunden oder nimmt ihre Arbeit mit nach Hause. Es kommt auch mal vor, dass Corinna bis spät in die Nacht arbeitet. Dabei trinkt sie gerne mal ein paar Gläser Wein. Die meiste Zeit verbringt sie in ihrem Büro oder vor ihrem Schreibtisch. Sie isst meistens auf dem Weg zur und von der Arbeit. </a:t>
                      </a:r>
                      <a:endParaRPr lang="de-DE" sz="2000" b="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4000"/>
                        </a:lnSpc>
                        <a:spcAft>
                          <a:spcPts val="600"/>
                        </a:spcAft>
                      </a:pPr>
                      <a:r>
                        <a:rPr lang="de-DE" sz="1600" b="0" dirty="0">
                          <a:effectLst/>
                          <a:latin typeface="Arial" panose="020B0604020202020204" pitchFamily="34" charset="0"/>
                          <a:ea typeface="Calibri" panose="020F0502020204030204" pitchFamily="34" charset="0"/>
                        </a:rPr>
                        <a:t>Seit ein paar Tagen hat sie starke Kopfschmerzen, aber Corinna macht sich nichts draus, sie denkt sich, dass das an den vielen Überstunden liegt. Abends sitzt sie noch vor ihrem Computer und will ihre Aufgaben erledigen, allerdings bemerkt sie, dass sie ständig leichte Schwindelattacken bekommt und ihre Konzentration auch stark nachgelassen hat. Sie schaltet den Computer aus, weil es unerträglich wird und es nichts mehr bringt weiterzumachen. Sie geht ins Bett, bevor sie am nächsten morgen früh zu ihrem nächsten Meeting hetzt.</a:t>
                      </a:r>
                      <a:endParaRPr lang="de-DE" sz="1800" b="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94936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hteckige Legende 20"/>
          <p:cNvSpPr/>
          <p:nvPr/>
        </p:nvSpPr>
        <p:spPr>
          <a:xfrm>
            <a:off x="838199" y="4269687"/>
            <a:ext cx="1948963" cy="316523"/>
          </a:xfrm>
          <a:prstGeom prst="wedgeRectCallout">
            <a:avLst>
              <a:gd name="adj1" fmla="val 406440"/>
              <a:gd name="adj2" fmla="val 263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5" name="Rechteckige Legende 4"/>
          <p:cNvSpPr/>
          <p:nvPr/>
        </p:nvSpPr>
        <p:spPr>
          <a:xfrm>
            <a:off x="3373315" y="3429000"/>
            <a:ext cx="2192216" cy="316523"/>
          </a:xfrm>
          <a:prstGeom prst="wedgeRectCallout">
            <a:avLst>
              <a:gd name="adj1" fmla="val 239974"/>
              <a:gd name="adj2" fmla="val 4027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solidFill>
            </a:endParaRPr>
          </a:p>
        </p:txBody>
      </p:sp>
      <p:sp>
        <p:nvSpPr>
          <p:cNvPr id="9" name="Rechteckige Legende 8"/>
          <p:cNvSpPr/>
          <p:nvPr/>
        </p:nvSpPr>
        <p:spPr>
          <a:xfrm>
            <a:off x="2971992" y="1531453"/>
            <a:ext cx="2860045" cy="316523"/>
          </a:xfrm>
          <a:prstGeom prst="wedgeRectCallout">
            <a:avLst>
              <a:gd name="adj1" fmla="val 183464"/>
              <a:gd name="adj2" fmla="val -84721"/>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ige Legende 9"/>
          <p:cNvSpPr/>
          <p:nvPr/>
        </p:nvSpPr>
        <p:spPr>
          <a:xfrm>
            <a:off x="7321061" y="1786530"/>
            <a:ext cx="1647093" cy="316523"/>
          </a:xfrm>
          <a:prstGeom prst="wedgeRectCallout">
            <a:avLst>
              <a:gd name="adj1" fmla="val 96585"/>
              <a:gd name="adj2" fmla="val -40276"/>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ige Legende 13"/>
          <p:cNvSpPr/>
          <p:nvPr/>
        </p:nvSpPr>
        <p:spPr>
          <a:xfrm>
            <a:off x="7321061" y="2105612"/>
            <a:ext cx="2095501" cy="316523"/>
          </a:xfrm>
          <a:prstGeom prst="wedgeRectCallout">
            <a:avLst>
              <a:gd name="adj1" fmla="val 65116"/>
              <a:gd name="adj2" fmla="val -2360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ige Legende 11"/>
          <p:cNvSpPr/>
          <p:nvPr/>
        </p:nvSpPr>
        <p:spPr>
          <a:xfrm>
            <a:off x="4603527" y="2371615"/>
            <a:ext cx="1793630" cy="316523"/>
          </a:xfrm>
          <a:prstGeom prst="wedgeRectCallout">
            <a:avLst>
              <a:gd name="adj1" fmla="val 234893"/>
              <a:gd name="adj2" fmla="val -15276"/>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ige Legende 10"/>
          <p:cNvSpPr/>
          <p:nvPr/>
        </p:nvSpPr>
        <p:spPr>
          <a:xfrm>
            <a:off x="4768747" y="2637618"/>
            <a:ext cx="4647815" cy="316523"/>
          </a:xfrm>
          <a:prstGeom prst="wedgeRectCallout">
            <a:avLst>
              <a:gd name="adj1" fmla="val 56806"/>
              <a:gd name="adj2" fmla="val 1391"/>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5: </a:t>
            </a:r>
            <a:r>
              <a:rPr lang="de-DE" sz="3600" b="1" dirty="0">
                <a:effectLst/>
                <a:latin typeface="Arial" panose="020B0604020202020204" pitchFamily="34" charset="0"/>
                <a:cs typeface="Arial" panose="020B0604020202020204" pitchFamily="34" charset="0"/>
              </a:rPr>
              <a:t>Corinna Müller (31)</a:t>
            </a:r>
            <a:endParaRPr lang="de-DE" sz="3600" b="1" dirty="0">
              <a:latin typeface="Arial" panose="020B060402020202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2440759115"/>
              </p:ext>
            </p:extLst>
          </p:nvPr>
        </p:nvGraphicFramePr>
        <p:xfrm>
          <a:off x="838200" y="1273817"/>
          <a:ext cx="8644467" cy="4097401"/>
        </p:xfrm>
        <a:graphic>
          <a:graphicData uri="http://schemas.openxmlformats.org/drawingml/2006/table">
            <a:tbl>
              <a:tblPr firstRow="1" firstCol="1" bandRow="1">
                <a:tableStyleId>{2D5ABB26-0587-4C30-8999-92F81FD0307C}</a:tableStyleId>
              </a:tblPr>
              <a:tblGrid>
                <a:gridCol w="8644467">
                  <a:extLst>
                    <a:ext uri="{9D8B030D-6E8A-4147-A177-3AD203B41FA5}">
                      <a16:colId xmlns:a16="http://schemas.microsoft.com/office/drawing/2014/main" val="20000"/>
                    </a:ext>
                  </a:extLst>
                </a:gridCol>
              </a:tblGrid>
              <a:tr h="4056626">
                <a:tc>
                  <a:txBody>
                    <a:bodyPr/>
                    <a:lstStyle/>
                    <a:p>
                      <a:pPr algn="just">
                        <a:lnSpc>
                          <a:spcPct val="114000"/>
                        </a:lnSpc>
                        <a:spcAft>
                          <a:spcPts val="1800"/>
                        </a:spcAft>
                      </a:pPr>
                      <a:r>
                        <a:rPr lang="de-DE" sz="1600" dirty="0">
                          <a:effectLst/>
                          <a:latin typeface="Arial" panose="020B0604020202020204" pitchFamily="34" charset="0"/>
                          <a:ea typeface="Calibri" panose="020F0502020204030204" pitchFamily="34" charset="0"/>
                          <a:cs typeface="Arial" panose="020B0604020202020204" pitchFamily="34" charset="0"/>
                        </a:rPr>
                        <a:t>Corinna Müller ist eine 31 Jahre alte Frau. Sie hat keinen Ehepartner und auch keine Kinder, denn für sie war ihre </a:t>
                      </a:r>
                      <a:r>
                        <a:rPr lang="de-DE" sz="1600" b="1" dirty="0">
                          <a:effectLst/>
                          <a:latin typeface="Arial" panose="020B0604020202020204" pitchFamily="34" charset="0"/>
                          <a:ea typeface="Calibri" panose="020F0502020204030204" pitchFamily="34" charset="0"/>
                          <a:cs typeface="Arial" panose="020B0604020202020204" pitchFamily="34" charset="0"/>
                        </a:rPr>
                        <a:t>Karriere immer sehr wichtig</a:t>
                      </a:r>
                      <a:r>
                        <a:rPr lang="de-DE" sz="1600" dirty="0">
                          <a:effectLst/>
                          <a:latin typeface="Arial" panose="020B0604020202020204" pitchFamily="34" charset="0"/>
                          <a:ea typeface="Calibri" panose="020F0502020204030204" pitchFamily="34" charset="0"/>
                          <a:cs typeface="Arial" panose="020B0604020202020204" pitchFamily="34" charset="0"/>
                        </a:rPr>
                        <a:t>. Sie ist stellvertretende Leiterin einer bekannten Firma. In ihrer Position hat sie viel zu tun, daher macht sie </a:t>
                      </a:r>
                      <a:r>
                        <a:rPr lang="de-DE" sz="1600" b="1" dirty="0">
                          <a:effectLst/>
                          <a:latin typeface="Arial" panose="020B0604020202020204" pitchFamily="34" charset="0"/>
                          <a:ea typeface="Calibri" panose="020F0502020204030204" pitchFamily="34" charset="0"/>
                          <a:cs typeface="Arial" panose="020B0604020202020204" pitchFamily="34" charset="0"/>
                        </a:rPr>
                        <a:t>oft Überstunden</a:t>
                      </a:r>
                      <a:r>
                        <a:rPr lang="de-DE" sz="1600" dirty="0">
                          <a:effectLst/>
                          <a:latin typeface="Arial" panose="020B0604020202020204" pitchFamily="34" charset="0"/>
                          <a:ea typeface="Calibri" panose="020F0502020204030204" pitchFamily="34" charset="0"/>
                          <a:cs typeface="Arial" panose="020B0604020202020204" pitchFamily="34" charset="0"/>
                        </a:rPr>
                        <a:t> oder nimmt ihre Arbeit mit nach Hause. Es kommt auch vor, dass Corinna</a:t>
                      </a:r>
                      <a:r>
                        <a:rPr lang="de-DE" sz="1600" b="1" dirty="0">
                          <a:effectLst/>
                          <a:latin typeface="Arial" panose="020B0604020202020204" pitchFamily="34" charset="0"/>
                          <a:ea typeface="Calibri" panose="020F0502020204030204" pitchFamily="34" charset="0"/>
                          <a:cs typeface="Arial" panose="020B0604020202020204" pitchFamily="34" charset="0"/>
                        </a:rPr>
                        <a:t> bis spät in die Nacht</a:t>
                      </a:r>
                      <a:r>
                        <a:rPr lang="de-DE" sz="1600" dirty="0">
                          <a:effectLst/>
                          <a:latin typeface="Arial" panose="020B0604020202020204" pitchFamily="34" charset="0"/>
                          <a:ea typeface="Calibri" panose="020F0502020204030204" pitchFamily="34" charset="0"/>
                          <a:cs typeface="Arial" panose="020B0604020202020204" pitchFamily="34" charset="0"/>
                        </a:rPr>
                        <a:t> arbeitet. Dabei trinkt sie gerne mal ein</a:t>
                      </a:r>
                      <a:r>
                        <a:rPr lang="de-DE" sz="1600" b="1" dirty="0">
                          <a:effectLst/>
                          <a:latin typeface="Arial" panose="020B0604020202020204" pitchFamily="34" charset="0"/>
                          <a:ea typeface="Calibri" panose="020F0502020204030204" pitchFamily="34" charset="0"/>
                          <a:cs typeface="Arial" panose="020B0604020202020204" pitchFamily="34" charset="0"/>
                        </a:rPr>
                        <a:t> paar Gläser Wein</a:t>
                      </a:r>
                      <a:r>
                        <a:rPr lang="de-DE" sz="1600" dirty="0">
                          <a:effectLst/>
                          <a:latin typeface="Arial" panose="020B0604020202020204" pitchFamily="34" charset="0"/>
                          <a:ea typeface="Calibri" panose="020F0502020204030204" pitchFamily="34" charset="0"/>
                          <a:cs typeface="Arial" panose="020B0604020202020204" pitchFamily="34" charset="0"/>
                        </a:rPr>
                        <a:t>. Die meiste Zeit verbringt sie in ihrem Büro oder vor ihrem Schreibtisch. </a:t>
                      </a:r>
                      <a:r>
                        <a:rPr lang="de-DE" sz="1600" b="1" dirty="0">
                          <a:effectLst/>
                          <a:latin typeface="Arial" panose="020B0604020202020204" pitchFamily="34" charset="0"/>
                          <a:ea typeface="Calibri" panose="020F0502020204030204" pitchFamily="34" charset="0"/>
                          <a:cs typeface="Arial" panose="020B0604020202020204" pitchFamily="34" charset="0"/>
                        </a:rPr>
                        <a:t>Sie isst meistens auf dem Weg zur und von der Arbeit.</a:t>
                      </a:r>
                      <a:r>
                        <a:rPr lang="de-DE" sz="1600" dirty="0">
                          <a:effectLst/>
                          <a:latin typeface="Arial" panose="020B0604020202020204" pitchFamily="34" charset="0"/>
                          <a:ea typeface="Calibri" panose="020F0502020204030204" pitchFamily="34" charset="0"/>
                          <a:cs typeface="Arial" panose="020B0604020202020204" pitchFamily="34" charset="0"/>
                        </a:rPr>
                        <a:t>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4000"/>
                        </a:lnSpc>
                        <a:spcAft>
                          <a:spcPts val="600"/>
                        </a:spcAft>
                      </a:pPr>
                      <a:r>
                        <a:rPr lang="de-DE" sz="1600" dirty="0">
                          <a:effectLst/>
                          <a:latin typeface="Arial" panose="020B0604020202020204" pitchFamily="34" charset="0"/>
                          <a:ea typeface="Calibri" panose="020F0502020204030204" pitchFamily="34" charset="0"/>
                        </a:rPr>
                        <a:t>Seit ein paar Tagen hat sie </a:t>
                      </a:r>
                      <a:r>
                        <a:rPr lang="de-DE" sz="1600" b="1" dirty="0">
                          <a:effectLst/>
                          <a:latin typeface="Arial" panose="020B0604020202020204" pitchFamily="34" charset="0"/>
                          <a:ea typeface="Calibri" panose="020F0502020204030204" pitchFamily="34" charset="0"/>
                        </a:rPr>
                        <a:t>starke Kopfschmerzen</a:t>
                      </a:r>
                      <a:r>
                        <a:rPr lang="de-DE" sz="1600" dirty="0">
                          <a:effectLst/>
                          <a:latin typeface="Arial" panose="020B0604020202020204" pitchFamily="34" charset="0"/>
                          <a:ea typeface="Calibri" panose="020F0502020204030204" pitchFamily="34" charset="0"/>
                        </a:rPr>
                        <a:t>, aber Corinna macht sich nichts draus, sie denkt sich, dass das an den vielen Überstunden liegt. Abends sitzt sie noch vor ihrem Computer und will ihre Aufgaben erledigen, allerdings bemerkt sie, dass sie ständig</a:t>
                      </a:r>
                      <a:r>
                        <a:rPr lang="de-DE" sz="1600" b="1" dirty="0">
                          <a:effectLst/>
                          <a:latin typeface="Arial" panose="020B0604020202020204" pitchFamily="34" charset="0"/>
                          <a:ea typeface="Calibri" panose="020F0502020204030204" pitchFamily="34" charset="0"/>
                        </a:rPr>
                        <a:t> leichte Schwindelattacken </a:t>
                      </a:r>
                      <a:r>
                        <a:rPr lang="de-DE" sz="1600" dirty="0">
                          <a:effectLst/>
                          <a:latin typeface="Arial" panose="020B0604020202020204" pitchFamily="34" charset="0"/>
                          <a:ea typeface="Calibri" panose="020F0502020204030204" pitchFamily="34" charset="0"/>
                        </a:rPr>
                        <a:t>bekommt und ihre Konzentration auch stark nachgelassen hat. Sie schaltet den Computer aus, weil es unerträglich wird und es nichts mehr bringt weiterzumachen. Sie geht ins Bett, bevor sie am nächsten morgen früh zu ihrem nächsten Meeting hetzt.</a:t>
                      </a:r>
                      <a:endParaRPr lang="de-DE" sz="180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
        <p:nvSpPr>
          <p:cNvPr id="6" name="Rechteck 5"/>
          <p:cNvSpPr/>
          <p:nvPr/>
        </p:nvSpPr>
        <p:spPr>
          <a:xfrm rot="16200000">
            <a:off x="10443468" y="1940106"/>
            <a:ext cx="2637694" cy="340093"/>
          </a:xfrm>
          <a:prstGeom prst="rect">
            <a:avLst/>
          </a:prstGeom>
          <a:ln>
            <a:solidFill>
              <a:schemeClr val="bg1">
                <a:lumMod val="50000"/>
              </a:schemeClr>
            </a:solidFill>
          </a:ln>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latin typeface="Arial" panose="020B0604020202020204" pitchFamily="34" charset="0"/>
                <a:cs typeface="Arial" panose="020B0604020202020204" pitchFamily="34" charset="0"/>
              </a:rPr>
              <a:t>Allgemeine Risikofaktoren</a:t>
            </a:r>
            <a:endParaRPr lang="de-DE" sz="1400" b="1" dirty="0">
              <a:solidFill>
                <a:schemeClr val="accent2">
                  <a:lumMod val="60000"/>
                  <a:lumOff val="40000"/>
                </a:schemeClr>
              </a:solidFill>
              <a:effectLst/>
              <a:latin typeface="Arial" panose="020B0604020202020204" pitchFamily="34" charset="0"/>
              <a:cs typeface="Arial" panose="020B0604020202020204" pitchFamily="34" charset="0"/>
            </a:endParaRPr>
          </a:p>
        </p:txBody>
      </p:sp>
      <p:sp>
        <p:nvSpPr>
          <p:cNvPr id="7" name="Rechteck 6"/>
          <p:cNvSpPr/>
          <p:nvPr/>
        </p:nvSpPr>
        <p:spPr>
          <a:xfrm rot="16200000">
            <a:off x="10931860" y="4174028"/>
            <a:ext cx="1616435" cy="340093"/>
          </a:xfrm>
          <a:prstGeom prst="rect">
            <a:avLst/>
          </a:prstGeom>
          <a:ln>
            <a:solidFill>
              <a:schemeClr val="bg1">
                <a:lumMod val="50000"/>
              </a:schemeClr>
            </a:solidFill>
          </a:ln>
        </p:spPr>
        <p:txBody>
          <a:bodyPr wrap="square">
            <a:spAutoFit/>
          </a:bodyPr>
          <a:lstStyle/>
          <a:p>
            <a:pPr marL="114300" algn="ctr">
              <a:lnSpc>
                <a:spcPct val="115000"/>
              </a:lnSpc>
              <a:spcBef>
                <a:spcPts val="1800"/>
              </a:spcBef>
              <a:spcAft>
                <a:spcPts val="0"/>
              </a:spcAft>
            </a:pPr>
            <a:r>
              <a:rPr lang="de-DE" sz="1400" b="1" dirty="0">
                <a:solidFill>
                  <a:schemeClr val="accent2"/>
                </a:solidFill>
                <a:latin typeface="Arial" panose="020B0604020202020204" pitchFamily="34" charset="0"/>
                <a:cs typeface="Arial" panose="020B0604020202020204" pitchFamily="34" charset="0"/>
              </a:rPr>
              <a:t>Symptome</a:t>
            </a:r>
            <a:endParaRPr lang="de-DE" sz="1400" b="1" dirty="0">
              <a:solidFill>
                <a:schemeClr val="accent2"/>
              </a:solidFill>
              <a:effectLst/>
              <a:latin typeface="Arial" panose="020B0604020202020204" pitchFamily="34" charset="0"/>
              <a:cs typeface="Arial" panose="020B0604020202020204" pitchFamily="34" charset="0"/>
            </a:endParaRPr>
          </a:p>
        </p:txBody>
      </p:sp>
      <p:sp>
        <p:nvSpPr>
          <p:cNvPr id="8" name="Rechteck 7"/>
          <p:cNvSpPr/>
          <p:nvPr/>
        </p:nvSpPr>
        <p:spPr>
          <a:xfrm>
            <a:off x="9649721" y="1273815"/>
            <a:ext cx="1786140" cy="58785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latin typeface="Arial" panose="020B0604020202020204" pitchFamily="34" charset="0"/>
                <a:cs typeface="Arial" panose="020B0604020202020204" pitchFamily="34" charset="0"/>
              </a:rPr>
              <a:t>Stress und Druck im Beruf</a:t>
            </a:r>
            <a:endParaRPr lang="de-DE" sz="1400" b="1" dirty="0">
              <a:solidFill>
                <a:schemeClr val="accent2">
                  <a:lumMod val="60000"/>
                  <a:lumOff val="40000"/>
                </a:schemeClr>
              </a:solidFill>
              <a:effectLst/>
              <a:latin typeface="Arial" panose="020B0604020202020204" pitchFamily="34" charset="0"/>
              <a:cs typeface="Arial" panose="020B0604020202020204" pitchFamily="34" charset="0"/>
            </a:endParaRPr>
          </a:p>
        </p:txBody>
      </p:sp>
      <p:sp>
        <p:nvSpPr>
          <p:cNvPr id="13" name="Rechteckige Legende 12"/>
          <p:cNvSpPr/>
          <p:nvPr/>
        </p:nvSpPr>
        <p:spPr>
          <a:xfrm>
            <a:off x="838201" y="2920566"/>
            <a:ext cx="762000" cy="316523"/>
          </a:xfrm>
          <a:prstGeom prst="wedgeRectCallout">
            <a:avLst>
              <a:gd name="adj1" fmla="val 41806"/>
              <a:gd name="adj2" fmla="val 1391"/>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9644447" y="4339839"/>
            <a:ext cx="1786140" cy="318998"/>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solidFill>
                <a:latin typeface="Arial" panose="020B0604020202020204" pitchFamily="34" charset="0"/>
                <a:cs typeface="Arial" panose="020B0604020202020204" pitchFamily="34" charset="0"/>
              </a:rPr>
              <a:t>Schwindel</a:t>
            </a:r>
            <a:endParaRPr lang="de-DE" sz="1400" b="1" dirty="0">
              <a:solidFill>
                <a:schemeClr val="accent2"/>
              </a:solidFill>
              <a:effectLst/>
              <a:latin typeface="Arial" panose="020B0604020202020204" pitchFamily="34" charset="0"/>
              <a:cs typeface="Arial" panose="020B0604020202020204" pitchFamily="34" charset="0"/>
            </a:endParaRPr>
          </a:p>
        </p:txBody>
      </p:sp>
      <p:sp>
        <p:nvSpPr>
          <p:cNvPr id="18" name="Rechteck 17"/>
          <p:cNvSpPr/>
          <p:nvPr/>
        </p:nvSpPr>
        <p:spPr>
          <a:xfrm>
            <a:off x="9649721" y="1746132"/>
            <a:ext cx="1786140" cy="58785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latin typeface="Arial" panose="020B0604020202020204" pitchFamily="34" charset="0"/>
                <a:cs typeface="Arial" panose="020B0604020202020204" pitchFamily="34" charset="0"/>
              </a:rPr>
              <a:t>Stress und Druck im Beruf</a:t>
            </a:r>
            <a:endParaRPr lang="de-DE" sz="1400" b="1" dirty="0">
              <a:solidFill>
                <a:schemeClr val="accent2">
                  <a:lumMod val="60000"/>
                  <a:lumOff val="40000"/>
                </a:schemeClr>
              </a:solidFill>
              <a:effectLst/>
              <a:latin typeface="Arial" panose="020B0604020202020204" pitchFamily="34" charset="0"/>
              <a:cs typeface="Arial" panose="020B0604020202020204" pitchFamily="34" charset="0"/>
            </a:endParaRPr>
          </a:p>
        </p:txBody>
      </p:sp>
      <p:sp>
        <p:nvSpPr>
          <p:cNvPr id="19" name="Rechteck 18"/>
          <p:cNvSpPr/>
          <p:nvPr/>
        </p:nvSpPr>
        <p:spPr>
          <a:xfrm>
            <a:off x="9649721" y="2340696"/>
            <a:ext cx="1786140" cy="34009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latin typeface="Arial" panose="020B0604020202020204" pitchFamily="34" charset="0"/>
                <a:cs typeface="Arial" panose="020B0604020202020204" pitchFamily="34" charset="0"/>
              </a:rPr>
              <a:t>Alkoholkonsum</a:t>
            </a:r>
            <a:endParaRPr lang="de-DE" sz="1400" b="1" dirty="0">
              <a:solidFill>
                <a:schemeClr val="accent2">
                  <a:lumMod val="60000"/>
                  <a:lumOff val="40000"/>
                </a:schemeClr>
              </a:solidFill>
              <a:effectLst/>
              <a:latin typeface="Arial" panose="020B0604020202020204" pitchFamily="34" charset="0"/>
              <a:cs typeface="Arial" panose="020B0604020202020204" pitchFamily="34" charset="0"/>
            </a:endParaRPr>
          </a:p>
        </p:txBody>
      </p:sp>
      <p:sp>
        <p:nvSpPr>
          <p:cNvPr id="20" name="Rechteck 19"/>
          <p:cNvSpPr/>
          <p:nvPr/>
        </p:nvSpPr>
        <p:spPr>
          <a:xfrm>
            <a:off x="9647887" y="2659415"/>
            <a:ext cx="1786140" cy="58785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latin typeface="Arial" panose="020B0604020202020204" pitchFamily="34" charset="0"/>
                <a:cs typeface="Arial" panose="020B0604020202020204" pitchFamily="34" charset="0"/>
              </a:rPr>
              <a:t>Unregelmäßige Mahlzeiten</a:t>
            </a:r>
            <a:endParaRPr lang="de-DE" sz="1400" b="1" dirty="0">
              <a:solidFill>
                <a:schemeClr val="accent2">
                  <a:lumMod val="60000"/>
                  <a:lumOff val="40000"/>
                </a:schemeClr>
              </a:solidFill>
              <a:effectLst/>
              <a:latin typeface="Arial" panose="020B0604020202020204" pitchFamily="34" charset="0"/>
              <a:cs typeface="Arial" panose="020B0604020202020204" pitchFamily="34" charset="0"/>
            </a:endParaRPr>
          </a:p>
        </p:txBody>
      </p:sp>
      <p:sp>
        <p:nvSpPr>
          <p:cNvPr id="22" name="Rechteck 21"/>
          <p:cNvSpPr/>
          <p:nvPr/>
        </p:nvSpPr>
        <p:spPr>
          <a:xfrm>
            <a:off x="9655095" y="3510314"/>
            <a:ext cx="1786140" cy="34009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solidFill>
                <a:latin typeface="Arial" panose="020B0604020202020204" pitchFamily="34" charset="0"/>
                <a:cs typeface="Arial" panose="020B0604020202020204" pitchFamily="34" charset="0"/>
              </a:rPr>
              <a:t>Kopfschmerzen</a:t>
            </a:r>
            <a:endParaRPr lang="de-DE" sz="1400" b="1" dirty="0">
              <a:solidFill>
                <a:schemeClr val="accent2"/>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454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Effect transition="in" filter="fade">
                                      <p:cBhvr>
                                        <p:cTn id="64" dur="500"/>
                                        <p:tgtEl>
                                          <p:spTgt spid="15"/>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 grpId="0" animBg="1"/>
      <p:bldP spid="9" grpId="0" animBg="1"/>
      <p:bldP spid="10" grpId="0" animBg="1"/>
      <p:bldP spid="14" grpId="0" animBg="1"/>
      <p:bldP spid="12" grpId="0" animBg="1"/>
      <p:bldP spid="11" grpId="0" animBg="1"/>
      <p:bldP spid="6" grpId="0" animBg="1"/>
      <p:bldP spid="7" grpId="0" animBg="1"/>
      <p:bldP spid="8" grpId="0"/>
      <p:bldP spid="13" grpId="0" animBg="1"/>
      <p:bldP spid="15" grpId="0"/>
      <p:bldP spid="18" grpId="0"/>
      <p:bldP spid="19" grpId="0"/>
      <p:bldP spid="20"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effectLst/>
                <a:latin typeface="Arial" panose="020B0604020202020204" pitchFamily="34" charset="0"/>
                <a:ea typeface="Calibri" panose="020F0502020204030204" pitchFamily="34" charset="0"/>
                <a:cs typeface="Times New Roman" panose="02020603050405020304" pitchFamily="18" charset="0"/>
              </a:rPr>
              <a:t>Arbeitsauftrag</a:t>
            </a:r>
            <a:br>
              <a:rPr lang="de-DE" b="1" dirty="0">
                <a:effectLst/>
                <a:latin typeface="Arial" panose="020B0604020202020204" pitchFamily="34" charset="0"/>
                <a:ea typeface="Calibri" panose="020F0502020204030204" pitchFamily="34" charset="0"/>
                <a:cs typeface="Times New Roman" panose="02020603050405020304" pitchFamily="18" charset="0"/>
              </a:rPr>
            </a:br>
            <a:r>
              <a:rPr lang="de-DE" sz="3100" i="1" dirty="0">
                <a:effectLst/>
                <a:latin typeface="Arial" panose="020B0604020202020204" pitchFamily="34" charset="0"/>
                <a:ea typeface="Calibri" panose="020F0502020204030204" pitchFamily="34" charset="0"/>
                <a:cs typeface="Times New Roman" panose="02020603050405020304" pitchFamily="18" charset="0"/>
              </a:rPr>
              <a:t>an Dich als Konferenzteilnehmerin oder –</a:t>
            </a:r>
            <a:r>
              <a:rPr lang="de-DE" sz="3100" i="1" dirty="0" err="1">
                <a:effectLst/>
                <a:latin typeface="Arial" panose="020B0604020202020204" pitchFamily="34" charset="0"/>
                <a:ea typeface="Calibri" panose="020F0502020204030204" pitchFamily="34" charset="0"/>
                <a:cs typeface="Times New Roman" panose="02020603050405020304" pitchFamily="18" charset="0"/>
              </a:rPr>
              <a:t>teilnehmer</a:t>
            </a:r>
            <a:r>
              <a:rPr lang="de-DE" sz="3100" i="1" dirty="0">
                <a:effectLst/>
                <a:latin typeface="Arial" panose="020B0604020202020204" pitchFamily="34" charset="0"/>
                <a:ea typeface="Calibri" panose="020F0502020204030204" pitchFamily="34" charset="0"/>
                <a:cs typeface="Times New Roman" panose="02020603050405020304" pitchFamily="18" charset="0"/>
              </a:rPr>
              <a:t>:</a:t>
            </a:r>
            <a:endParaRPr lang="de-DE" dirty="0"/>
          </a:p>
        </p:txBody>
      </p:sp>
      <p:sp>
        <p:nvSpPr>
          <p:cNvPr id="4" name="Inhaltsplatzhalter 3"/>
          <p:cNvSpPr>
            <a:spLocks noGrp="1"/>
          </p:cNvSpPr>
          <p:nvPr>
            <p:ph idx="1"/>
          </p:nvPr>
        </p:nvSpPr>
        <p:spPr>
          <a:xfrm>
            <a:off x="838200" y="1659082"/>
            <a:ext cx="10837985" cy="4833794"/>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895350" indent="-895350">
              <a:lnSpc>
                <a:spcPct val="115000"/>
              </a:lnSpc>
              <a:buNone/>
            </a:pPr>
            <a:r>
              <a:rPr lang="de-DE" sz="2000" b="1" i="1" dirty="0">
                <a:effectLst/>
                <a:latin typeface="Arial" panose="020B0604020202020204" pitchFamily="34" charset="0"/>
                <a:ea typeface="Calibri" panose="020F0502020204030204" pitchFamily="34" charset="0"/>
                <a:cs typeface="Times New Roman" panose="02020603050405020304" pitchFamily="18" charset="0"/>
              </a:rPr>
              <a:t>Ärzteteams bilden:</a:t>
            </a:r>
            <a:r>
              <a:rPr lang="de-DE" sz="2000" i="1" dirty="0">
                <a:effectLst/>
                <a:latin typeface="Arial" panose="020B0604020202020204" pitchFamily="34" charset="0"/>
                <a:ea typeface="Calibri" panose="020F0502020204030204" pitchFamily="34" charset="0"/>
                <a:cs typeface="Times New Roman" panose="02020603050405020304" pitchFamily="18" charset="0"/>
              </a:rPr>
              <a:t> Jedes Ärzteteam (mind. 3 Mitglieder) hat </a:t>
            </a:r>
            <a:r>
              <a:rPr lang="de-DE" sz="2000" b="1" i="1" dirty="0">
                <a:effectLst/>
                <a:latin typeface="Arial" panose="020B0604020202020204" pitchFamily="34" charset="0"/>
                <a:ea typeface="Calibri" panose="020F0502020204030204" pitchFamily="34" charset="0"/>
                <a:cs typeface="Times New Roman" panose="02020603050405020304" pitchFamily="18" charset="0"/>
              </a:rPr>
              <a:t>mindestens eine Expertin/einen Experten</a:t>
            </a:r>
            <a:r>
              <a:rPr lang="de-DE" sz="2000" i="1" dirty="0">
                <a:effectLst/>
                <a:latin typeface="Arial" panose="020B0604020202020204" pitchFamily="34" charset="0"/>
                <a:ea typeface="Calibri" panose="020F0502020204030204" pitchFamily="34" charset="0"/>
                <a:cs typeface="Times New Roman" panose="02020603050405020304" pitchFamily="18" charset="0"/>
              </a:rPr>
              <a:t> jeder Erkrankung. Jedes Team gibt sich einen </a:t>
            </a:r>
            <a:r>
              <a:rPr lang="de-DE" sz="2000" b="1" i="1" dirty="0">
                <a:effectLst/>
                <a:latin typeface="Arial" panose="020B0604020202020204" pitchFamily="34" charset="0"/>
                <a:ea typeface="Calibri" panose="020F0502020204030204" pitchFamily="34" charset="0"/>
                <a:cs typeface="Times New Roman" panose="02020603050405020304" pitchFamily="18" charset="0"/>
              </a:rPr>
              <a:t>Namen</a:t>
            </a:r>
            <a:r>
              <a:rPr lang="de-DE" sz="2000" i="1" dirty="0">
                <a:effectLst/>
                <a:latin typeface="Arial" panose="020B0604020202020204" pitchFamily="34" charset="0"/>
                <a:ea typeface="Calibri" panose="020F0502020204030204" pitchFamily="34" charset="0"/>
                <a:cs typeface="Times New Roman" panose="02020603050405020304" pitchFamily="18" charset="0"/>
              </a:rPr>
              <a:t>.</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marL="895350" indent="-895350">
              <a:lnSpc>
                <a:spcPct val="115000"/>
              </a:lnSpc>
              <a:buNone/>
            </a:pPr>
            <a:r>
              <a:rPr lang="de-DE" sz="2000" b="1" i="1" dirty="0">
                <a:effectLst/>
                <a:latin typeface="Arial" panose="020B0604020202020204" pitchFamily="34" charset="0"/>
                <a:ea typeface="Calibri" panose="020F0502020204030204" pitchFamily="34" charset="0"/>
                <a:cs typeface="Times New Roman" panose="02020603050405020304" pitchFamily="18" charset="0"/>
              </a:rPr>
              <a:t>Austausch:</a:t>
            </a:r>
            <a:r>
              <a:rPr lang="de-DE" sz="2000" i="1" dirty="0">
                <a:effectLst/>
                <a:latin typeface="Arial" panose="020B0604020202020204" pitchFamily="34" charset="0"/>
                <a:ea typeface="Calibri" panose="020F0502020204030204" pitchFamily="34" charset="0"/>
                <a:cs typeface="Times New Roman" panose="02020603050405020304" pitchFamily="18" charset="0"/>
              </a:rPr>
              <a:t> Jede Expertin/jeder Experte berichtet in </a:t>
            </a:r>
            <a:r>
              <a:rPr lang="de-DE" sz="2000" b="1" i="1" dirty="0">
                <a:effectLst/>
                <a:latin typeface="Arial" panose="020B0604020202020204" pitchFamily="34" charset="0"/>
                <a:ea typeface="Calibri" panose="020F0502020204030204" pitchFamily="34" charset="0"/>
                <a:cs typeface="Times New Roman" panose="02020603050405020304" pitchFamily="18" charset="0"/>
              </a:rPr>
              <a:t>1-2 Minuten</a:t>
            </a:r>
            <a:r>
              <a:rPr lang="de-DE" sz="2000" i="1" dirty="0">
                <a:effectLst/>
                <a:latin typeface="Arial" panose="020B0604020202020204" pitchFamily="34" charset="0"/>
                <a:ea typeface="Calibri" panose="020F0502020204030204" pitchFamily="34" charset="0"/>
                <a:cs typeface="Times New Roman" panose="02020603050405020304" pitchFamily="18" charset="0"/>
              </a:rPr>
              <a:t> noch einmal die wichtigsten Ursachen und Symptome (Erkennungszeichen).</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marL="895350" indent="-895350">
              <a:lnSpc>
                <a:spcPct val="115000"/>
              </a:lnSpc>
              <a:buNone/>
            </a:pPr>
            <a:r>
              <a:rPr lang="de-DE" sz="2000" b="1" i="1" dirty="0">
                <a:effectLst/>
                <a:latin typeface="Arial" panose="020B0604020202020204" pitchFamily="34" charset="0"/>
                <a:ea typeface="Calibri" panose="020F0502020204030204" pitchFamily="34" charset="0"/>
                <a:cs typeface="Times New Roman" panose="02020603050405020304" pitchFamily="18" charset="0"/>
              </a:rPr>
              <a:t>Konferenzbeginn:</a:t>
            </a:r>
            <a:r>
              <a:rPr lang="de-DE" sz="2000" i="1" dirty="0">
                <a:effectLst/>
                <a:latin typeface="Arial" panose="020B0604020202020204" pitchFamily="34" charset="0"/>
                <a:ea typeface="Calibri" panose="020F0502020204030204" pitchFamily="34" charset="0"/>
                <a:cs typeface="Times New Roman" panose="02020603050405020304" pitchFamily="18" charset="0"/>
              </a:rPr>
              <a:t> Nach dem Vortrag des Beispiels durch die Moderatorin/den Moderator (z.B. eure Lehrerin/euer Lehrer) habt ihr </a:t>
            </a:r>
            <a:r>
              <a:rPr lang="de-DE" sz="2000" b="1" i="1" dirty="0">
                <a:effectLst/>
                <a:latin typeface="Arial" panose="020B0604020202020204" pitchFamily="34" charset="0"/>
                <a:ea typeface="Calibri" panose="020F0502020204030204" pitchFamily="34" charset="0"/>
                <a:cs typeface="Times New Roman" panose="02020603050405020304" pitchFamily="18" charset="0"/>
              </a:rPr>
              <a:t>eine Minute Zeit</a:t>
            </a:r>
            <a:r>
              <a:rPr lang="de-DE" sz="2000" i="1" dirty="0">
                <a:effectLst/>
                <a:latin typeface="Arial" panose="020B0604020202020204" pitchFamily="34" charset="0"/>
                <a:ea typeface="Calibri" panose="020F0502020204030204" pitchFamily="34" charset="0"/>
                <a:cs typeface="Times New Roman" panose="02020603050405020304" pitchFamily="18" charset="0"/>
              </a:rPr>
              <a:t> zur Beratung. Ihr solltet </a:t>
            </a:r>
            <a:r>
              <a:rPr lang="de-DE" sz="2000" b="1" i="1" dirty="0">
                <a:effectLst/>
                <a:latin typeface="Arial" panose="020B0604020202020204" pitchFamily="34" charset="0"/>
                <a:ea typeface="Calibri" panose="020F0502020204030204" pitchFamily="34" charset="0"/>
                <a:cs typeface="Times New Roman" panose="02020603050405020304" pitchFamily="18" charset="0"/>
              </a:rPr>
              <a:t>drei Anzeichen</a:t>
            </a:r>
            <a:r>
              <a:rPr lang="de-DE" sz="2000" i="1" dirty="0">
                <a:effectLst/>
                <a:latin typeface="Arial" panose="020B0604020202020204" pitchFamily="34" charset="0"/>
                <a:ea typeface="Calibri" panose="020F0502020204030204" pitchFamily="34" charset="0"/>
                <a:cs typeface="Times New Roman" panose="02020603050405020304" pitchFamily="18" charset="0"/>
              </a:rPr>
              <a:t> aus dem Text festlegen, auf die ihr eure Entscheidung stützt. Auf Signal der Moderatorin/des Moderators muss jedes Team seine </a:t>
            </a:r>
            <a:r>
              <a:rPr lang="de-DE" sz="2000" b="1" i="1" dirty="0">
                <a:effectLst/>
                <a:latin typeface="Arial" panose="020B0604020202020204" pitchFamily="34" charset="0"/>
                <a:ea typeface="Calibri" panose="020F0502020204030204" pitchFamily="34" charset="0"/>
                <a:cs typeface="Times New Roman" panose="02020603050405020304" pitchFamily="18" charset="0"/>
              </a:rPr>
              <a:t>Lösung</a:t>
            </a:r>
            <a:r>
              <a:rPr lang="de-DE" sz="2000" i="1" dirty="0">
                <a:effectLst/>
                <a:latin typeface="Arial" panose="020B0604020202020204" pitchFamily="34" charset="0"/>
                <a:ea typeface="Calibri" panose="020F0502020204030204" pitchFamily="34" charset="0"/>
                <a:cs typeface="Times New Roman" panose="02020603050405020304" pitchFamily="18" charset="0"/>
              </a:rPr>
              <a:t> deutlich zeigen.</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marL="895350" indent="-895350">
              <a:lnSpc>
                <a:spcPct val="115000"/>
              </a:lnSpc>
              <a:buNone/>
            </a:pPr>
            <a:r>
              <a:rPr lang="de-DE" sz="2000" b="1" i="1" dirty="0">
                <a:effectLst/>
                <a:latin typeface="Arial" panose="020B0604020202020204" pitchFamily="34" charset="0"/>
                <a:ea typeface="Calibri" panose="020F0502020204030204" pitchFamily="34" charset="0"/>
                <a:cs typeface="Times New Roman" panose="02020603050405020304" pitchFamily="18" charset="0"/>
              </a:rPr>
              <a:t>Auflösung:</a:t>
            </a:r>
            <a:r>
              <a:rPr lang="de-DE" sz="2000" i="1" dirty="0">
                <a:effectLst/>
                <a:latin typeface="Arial" panose="020B0604020202020204" pitchFamily="34" charset="0"/>
                <a:ea typeface="Calibri" panose="020F0502020204030204" pitchFamily="34" charset="0"/>
                <a:cs typeface="Times New Roman" panose="02020603050405020304" pitchFamily="18" charset="0"/>
              </a:rPr>
              <a:t> Die Lösungen (Erkrankungen 1, 2 oder 3) werden zuerst notiert. Die Moderatorin/</a:t>
            </a:r>
            <a:r>
              <a:rPr lang="de-DE" sz="2000" i="1" dirty="0">
                <a:latin typeface="Arial" panose="020B0604020202020204" pitchFamily="34" charset="0"/>
                <a:ea typeface="Calibri" panose="020F0502020204030204" pitchFamily="34" charset="0"/>
                <a:cs typeface="Times New Roman" panose="02020603050405020304" pitchFamily="18" charset="0"/>
              </a:rPr>
              <a:t>d</a:t>
            </a:r>
            <a:r>
              <a:rPr lang="de-DE" sz="2000" i="1" dirty="0">
                <a:effectLst/>
                <a:latin typeface="Arial" panose="020B0604020202020204" pitchFamily="34" charset="0"/>
                <a:ea typeface="Calibri" panose="020F0502020204030204" pitchFamily="34" charset="0"/>
                <a:cs typeface="Times New Roman" panose="02020603050405020304" pitchFamily="18" charset="0"/>
              </a:rPr>
              <a:t>er Moderator kann ein beliebiges Team aufrufen, welches erklären muss, wie es seine Entscheidung begründen muss (sonst gibt es keinen Punkt). Sie/Er gibt dann die richtige Lösung bekannt.</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631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0"/>
            <a:ext cx="12192000" cy="6858000"/>
          </a:xfrm>
          <a:prstGeom prst="rect">
            <a:avLst/>
          </a:prstGeom>
          <a:solidFill>
            <a:srgbClr val="F15A24"/>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838200" y="365126"/>
            <a:ext cx="10515600" cy="693208"/>
          </a:xfrm>
        </p:spPr>
        <p:txBody>
          <a:bodyPr>
            <a:normAutofit/>
          </a:bodyPr>
          <a:lstStyle/>
          <a:p>
            <a:r>
              <a:rPr lang="de-DE" sz="3600" b="1" dirty="0">
                <a:solidFill>
                  <a:schemeClr val="bg1"/>
                </a:solidFill>
                <a:latin typeface="Arial" panose="020B0604020202020204" pitchFamily="34" charset="0"/>
                <a:cs typeface="Arial" panose="020B0604020202020204" pitchFamily="34" charset="0"/>
              </a:rPr>
              <a:t>Fallbeispiel 5: Corinna Meier (31)</a:t>
            </a:r>
          </a:p>
        </p:txBody>
      </p:sp>
      <p:sp>
        <p:nvSpPr>
          <p:cNvPr id="3" name="Textfeld 2"/>
          <p:cNvSpPr txBox="1"/>
          <p:nvPr/>
        </p:nvSpPr>
        <p:spPr>
          <a:xfrm>
            <a:off x="220134" y="2568380"/>
            <a:ext cx="12192000" cy="2431435"/>
          </a:xfrm>
          <a:prstGeom prst="rect">
            <a:avLst/>
          </a:prstGeom>
          <a:noFill/>
        </p:spPr>
        <p:txBody>
          <a:bodyPr wrap="square" rtlCol="0" anchor="ctr">
            <a:spAutoFit/>
          </a:bodyPr>
          <a:lstStyle/>
          <a:p>
            <a:pPr algn="ctr"/>
            <a:r>
              <a:rPr lang="de-DE" sz="5400" b="1" dirty="0">
                <a:solidFill>
                  <a:schemeClr val="bg1"/>
                </a:solidFill>
                <a:latin typeface="Arial" panose="020B0604020202020204" pitchFamily="34" charset="0"/>
                <a:cs typeface="Arial" panose="020B0604020202020204" pitchFamily="34" charset="0"/>
              </a:rPr>
              <a:t>BLUTHOCHDRUCK </a:t>
            </a:r>
            <a:br>
              <a:rPr lang="de-DE" sz="5400" b="1" dirty="0">
                <a:solidFill>
                  <a:schemeClr val="bg1"/>
                </a:solidFill>
                <a:latin typeface="Arial" panose="020B0604020202020204" pitchFamily="34" charset="0"/>
                <a:cs typeface="Arial" panose="020B0604020202020204" pitchFamily="34" charset="0"/>
              </a:rPr>
            </a:br>
            <a:r>
              <a:rPr lang="de-DE" sz="4400" i="1" dirty="0">
                <a:solidFill>
                  <a:schemeClr val="bg1"/>
                </a:solidFill>
                <a:latin typeface="Arial" panose="020B0604020202020204" pitchFamily="34" charset="0"/>
                <a:cs typeface="Arial" panose="020B0604020202020204" pitchFamily="34" charset="0"/>
              </a:rPr>
              <a:t>durch</a:t>
            </a:r>
          </a:p>
          <a:p>
            <a:pPr algn="ctr"/>
            <a:r>
              <a:rPr lang="de-DE" sz="5400" dirty="0">
                <a:solidFill>
                  <a:schemeClr val="bg1"/>
                </a:solidFill>
                <a:latin typeface="Arial" panose="020B0604020202020204" pitchFamily="34" charset="0"/>
                <a:cs typeface="Arial" panose="020B0604020202020204" pitchFamily="34" charset="0"/>
              </a:rPr>
              <a:t>Stress</a:t>
            </a:r>
          </a:p>
        </p:txBody>
      </p:sp>
    </p:spTree>
    <p:extLst>
      <p:ext uri="{BB962C8B-B14F-4D97-AF65-F5344CB8AC3E}">
        <p14:creationId xmlns:p14="http://schemas.microsoft.com/office/powerpoint/2010/main" val="2091234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latin typeface="Arial" panose="020B0604020202020204" pitchFamily="34" charset="0"/>
                <a:cs typeface="Arial" panose="020B0604020202020204" pitchFamily="34" charset="0"/>
              </a:rPr>
              <a:t>Ranking der Ärzteteams</a:t>
            </a:r>
            <a:br>
              <a:rPr lang="de-DE" b="1" dirty="0">
                <a:latin typeface="Arial" panose="020B0604020202020204" pitchFamily="34" charset="0"/>
                <a:cs typeface="Arial" panose="020B0604020202020204" pitchFamily="34" charset="0"/>
              </a:rPr>
            </a:br>
            <a:br>
              <a:rPr lang="de-DE" sz="1800" dirty="0">
                <a:solidFill>
                  <a:srgbClr val="C00000"/>
                </a:solidFill>
                <a:latin typeface="Arial" panose="020B0604020202020204" pitchFamily="34" charset="0"/>
                <a:cs typeface="Arial" panose="020B0604020202020204" pitchFamily="34" charset="0"/>
              </a:rPr>
            </a:br>
            <a:r>
              <a:rPr lang="de-DE" sz="1800" dirty="0">
                <a:solidFill>
                  <a:srgbClr val="C00000"/>
                </a:solidFill>
                <a:latin typeface="Arial" panose="020B0604020202020204" pitchFamily="34" charset="0"/>
                <a:cs typeface="Arial" panose="020B0604020202020204" pitchFamily="34" charset="0"/>
              </a:rPr>
              <a:t>##bei Bedarf hier Ergebnisse eintragen und Folie wieder einblenden##</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724492416"/>
              </p:ext>
            </p:extLst>
          </p:nvPr>
        </p:nvGraphicFramePr>
        <p:xfrm>
          <a:off x="2400300" y="2344371"/>
          <a:ext cx="7007469" cy="3210560"/>
        </p:xfrm>
        <a:graphic>
          <a:graphicData uri="http://schemas.openxmlformats.org/drawingml/2006/table">
            <a:tbl>
              <a:tblPr firstRow="1" bandRow="1">
                <a:tableStyleId>{C083E6E3-FA7D-4D7B-A595-EF9225AFEA82}</a:tableStyleId>
              </a:tblPr>
              <a:tblGrid>
                <a:gridCol w="11049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3159369">
                  <a:extLst>
                    <a:ext uri="{9D8B030D-6E8A-4147-A177-3AD203B41FA5}">
                      <a16:colId xmlns:a16="http://schemas.microsoft.com/office/drawing/2014/main" val="20002"/>
                    </a:ext>
                  </a:extLst>
                </a:gridCol>
              </a:tblGrid>
              <a:tr h="370840">
                <a:tc>
                  <a:txBody>
                    <a:bodyPr/>
                    <a:lstStyle/>
                    <a:p>
                      <a:pPr algn="l"/>
                      <a:r>
                        <a:rPr lang="de-DE" sz="2400" b="1" dirty="0">
                          <a:latin typeface="Arial" panose="020B0604020202020204" pitchFamily="34" charset="0"/>
                          <a:cs typeface="Arial" panose="020B0604020202020204" pitchFamily="34" charset="0"/>
                        </a:rPr>
                        <a:t>Platz</a:t>
                      </a:r>
                    </a:p>
                  </a:txBody>
                  <a:tcPr/>
                </a:tc>
                <a:tc>
                  <a:txBody>
                    <a:bodyPr/>
                    <a:lstStyle/>
                    <a:p>
                      <a:pPr algn="l"/>
                      <a:r>
                        <a:rPr lang="de-DE" sz="2400" b="1" dirty="0">
                          <a:latin typeface="Arial" panose="020B0604020202020204" pitchFamily="34" charset="0"/>
                          <a:cs typeface="Arial" panose="020B0604020202020204" pitchFamily="34" charset="0"/>
                        </a:rPr>
                        <a:t>Name des Teams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1" dirty="0">
                          <a:latin typeface="Arial" panose="020B0604020202020204" pitchFamily="34" charset="0"/>
                          <a:cs typeface="Arial" panose="020B0604020202020204" pitchFamily="34" charset="0"/>
                        </a:rPr>
                        <a:t>Punkte Fallbeispiele</a:t>
                      </a:r>
                    </a:p>
                  </a:txBody>
                  <a:tcPr/>
                </a:tc>
                <a:extLst>
                  <a:ext uri="{0D108BD9-81ED-4DB2-BD59-A6C34878D82A}">
                    <a16:rowId xmlns:a16="http://schemas.microsoft.com/office/drawing/2014/main" val="10000"/>
                  </a:ext>
                </a:extLst>
              </a:tr>
              <a:tr h="370840">
                <a:tc>
                  <a:txBody>
                    <a:bodyPr/>
                    <a:lstStyle/>
                    <a:p>
                      <a:pPr algn="ctr"/>
                      <a:r>
                        <a:rPr lang="de-DE" sz="3600" b="1" dirty="0">
                          <a:latin typeface="Arial" panose="020B0604020202020204" pitchFamily="34" charset="0"/>
                          <a:cs typeface="Arial" panose="020B0604020202020204" pitchFamily="34" charset="0"/>
                        </a:rPr>
                        <a:t>1</a:t>
                      </a:r>
                    </a:p>
                  </a:txBody>
                  <a:tcPr/>
                </a:tc>
                <a:tc>
                  <a:txBody>
                    <a:bodyPr/>
                    <a:lstStyle/>
                    <a:p>
                      <a:pPr algn="ctr"/>
                      <a:endParaRPr lang="de-DE" sz="3600" b="1" dirty="0">
                        <a:latin typeface="Arial" panose="020B0604020202020204" pitchFamily="34" charset="0"/>
                        <a:cs typeface="Arial" panose="020B0604020202020204" pitchFamily="34" charset="0"/>
                      </a:endParaRPr>
                    </a:p>
                  </a:txBody>
                  <a:tcPr/>
                </a:tc>
                <a:tc>
                  <a:txBody>
                    <a:bodyPr/>
                    <a:lstStyle/>
                    <a:p>
                      <a:pPr algn="ctr"/>
                      <a:endParaRPr lang="de-DE" sz="36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pPr algn="ctr"/>
                      <a:r>
                        <a:rPr lang="de-DE" sz="2800" b="1" dirty="0">
                          <a:latin typeface="Arial" panose="020B0604020202020204" pitchFamily="34" charset="0"/>
                          <a:cs typeface="Arial" panose="020B0604020202020204" pitchFamily="34" charset="0"/>
                        </a:rPr>
                        <a:t>2</a:t>
                      </a:r>
                    </a:p>
                  </a:txBody>
                  <a:tcPr/>
                </a:tc>
                <a:tc>
                  <a:txBody>
                    <a:bodyPr/>
                    <a:lstStyle/>
                    <a:p>
                      <a:pPr algn="ctr"/>
                      <a:endParaRPr lang="de-DE" sz="2800" b="1" dirty="0">
                        <a:latin typeface="Arial" panose="020B0604020202020204" pitchFamily="34" charset="0"/>
                        <a:cs typeface="Arial" panose="020B0604020202020204" pitchFamily="34" charset="0"/>
                      </a:endParaRPr>
                    </a:p>
                  </a:txBody>
                  <a:tcPr/>
                </a:tc>
                <a:tc>
                  <a:txBody>
                    <a:bodyPr/>
                    <a:lstStyle/>
                    <a:p>
                      <a:pPr algn="ctr"/>
                      <a:endParaRPr lang="de-DE"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pPr algn="ctr"/>
                      <a:r>
                        <a:rPr lang="de-DE" sz="2400" b="1" dirty="0">
                          <a:latin typeface="Arial" panose="020B0604020202020204" pitchFamily="34" charset="0"/>
                          <a:cs typeface="Arial" panose="020B0604020202020204" pitchFamily="34" charset="0"/>
                        </a:rPr>
                        <a:t>3</a:t>
                      </a:r>
                    </a:p>
                  </a:txBody>
                  <a:tcPr/>
                </a:tc>
                <a:tc>
                  <a:txBody>
                    <a:bodyPr/>
                    <a:lstStyle/>
                    <a:p>
                      <a:pPr algn="ctr"/>
                      <a:endParaRPr lang="de-DE" sz="2400" b="1" dirty="0">
                        <a:latin typeface="Arial" panose="020B0604020202020204" pitchFamily="34" charset="0"/>
                        <a:cs typeface="Arial" panose="020B0604020202020204" pitchFamily="34" charset="0"/>
                      </a:endParaRPr>
                    </a:p>
                  </a:txBody>
                  <a:tcPr/>
                </a:tc>
                <a:tc>
                  <a:txBody>
                    <a:bodyPr/>
                    <a:lstStyle/>
                    <a:p>
                      <a:pPr algn="ctr"/>
                      <a:endParaRPr lang="de-DE"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pPr algn="ctr"/>
                      <a:r>
                        <a:rPr lang="de-DE" sz="2000" b="1" dirty="0">
                          <a:latin typeface="Arial" panose="020B0604020202020204" pitchFamily="34" charset="0"/>
                          <a:cs typeface="Arial" panose="020B0604020202020204" pitchFamily="34" charset="0"/>
                        </a:rPr>
                        <a:t>4</a:t>
                      </a:r>
                    </a:p>
                  </a:txBody>
                  <a:tcPr/>
                </a:tc>
                <a:tc>
                  <a:txBody>
                    <a:bodyPr/>
                    <a:lstStyle/>
                    <a:p>
                      <a:pPr algn="ctr"/>
                      <a:endParaRPr lang="de-DE" sz="2000" b="1" dirty="0">
                        <a:latin typeface="Arial" panose="020B0604020202020204" pitchFamily="34" charset="0"/>
                        <a:cs typeface="Arial" panose="020B0604020202020204" pitchFamily="34" charset="0"/>
                      </a:endParaRPr>
                    </a:p>
                  </a:txBody>
                  <a:tcPr/>
                </a:tc>
                <a:tc>
                  <a:txBody>
                    <a:bodyPr/>
                    <a:lstStyle/>
                    <a:p>
                      <a:pPr algn="ctr"/>
                      <a:endParaRPr lang="de-DE"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pPr algn="ctr"/>
                      <a:r>
                        <a:rPr lang="de-DE" sz="1800" b="1" dirty="0">
                          <a:latin typeface="Arial" panose="020B0604020202020204" pitchFamily="34" charset="0"/>
                          <a:cs typeface="Arial" panose="020B0604020202020204" pitchFamily="34" charset="0"/>
                        </a:rPr>
                        <a:t>5</a:t>
                      </a:r>
                    </a:p>
                  </a:txBody>
                  <a:tcPr/>
                </a:tc>
                <a:tc>
                  <a:txBody>
                    <a:bodyPr/>
                    <a:lstStyle/>
                    <a:p>
                      <a:pPr algn="ctr"/>
                      <a:endParaRPr lang="de-DE" sz="1800" b="1" dirty="0">
                        <a:latin typeface="Arial" panose="020B0604020202020204" pitchFamily="34" charset="0"/>
                        <a:cs typeface="Arial" panose="020B0604020202020204" pitchFamily="34" charset="0"/>
                      </a:endParaRPr>
                    </a:p>
                  </a:txBody>
                  <a:tcPr/>
                </a:tc>
                <a:tc>
                  <a:txBody>
                    <a:bodyPr/>
                    <a:lstStyle/>
                    <a:p>
                      <a:pPr algn="ctr"/>
                      <a:endParaRPr lang="de-DE" sz="1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pPr algn="ctr"/>
                      <a:r>
                        <a:rPr lang="de-DE" sz="1800" b="1" dirty="0">
                          <a:latin typeface="Arial" panose="020B0604020202020204" pitchFamily="34" charset="0"/>
                          <a:cs typeface="Arial" panose="020B0604020202020204" pitchFamily="34" charset="0"/>
                        </a:rPr>
                        <a:t>6</a:t>
                      </a:r>
                    </a:p>
                  </a:txBody>
                  <a:tcPr/>
                </a:tc>
                <a:tc>
                  <a:txBody>
                    <a:bodyPr/>
                    <a:lstStyle/>
                    <a:p>
                      <a:pPr algn="ctr"/>
                      <a:endParaRPr lang="de-DE" sz="1800" b="1" dirty="0">
                        <a:latin typeface="Arial" panose="020B0604020202020204" pitchFamily="34" charset="0"/>
                        <a:cs typeface="Arial" panose="020B0604020202020204" pitchFamily="34" charset="0"/>
                      </a:endParaRPr>
                    </a:p>
                  </a:txBody>
                  <a:tcPr/>
                </a:tc>
                <a:tc>
                  <a:txBody>
                    <a:bodyPr/>
                    <a:lstStyle/>
                    <a:p>
                      <a:pPr algn="ctr"/>
                      <a:endParaRPr lang="de-DE" sz="1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794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latin typeface="Arial" panose="020B0604020202020204" pitchFamily="34" charset="0"/>
                <a:cs typeface="Arial" panose="020B0604020202020204" pitchFamily="34" charset="0"/>
              </a:rPr>
              <a:t>Hinweis/Disclaimer</a:t>
            </a:r>
          </a:p>
        </p:txBody>
      </p:sp>
      <p:sp>
        <p:nvSpPr>
          <p:cNvPr id="3" name="Inhaltsplatzhalter 2"/>
          <p:cNvSpPr>
            <a:spLocks noGrp="1"/>
          </p:cNvSpPr>
          <p:nvPr>
            <p:ph idx="1"/>
          </p:nvPr>
        </p:nvSpPr>
        <p:spPr>
          <a:xfrm>
            <a:off x="838200" y="1825625"/>
            <a:ext cx="10515600" cy="1441450"/>
          </a:xfrm>
        </p:spPr>
        <p:txBody>
          <a:bodyPr anchor="ctr">
            <a:normAutofit/>
          </a:bodyPr>
          <a:lstStyle/>
          <a:p>
            <a:pPr marL="0" indent="0">
              <a:buNone/>
            </a:pPr>
            <a:r>
              <a:rPr lang="de-DE" dirty="0">
                <a:effectLst/>
                <a:latin typeface="Arial" panose="020B0604020202020204" pitchFamily="34" charset="0"/>
                <a:ea typeface="Calibri" panose="020F0502020204030204" pitchFamily="34" charset="0"/>
                <a:cs typeface="Times New Roman" panose="02020603050405020304" pitchFamily="18" charset="0"/>
              </a:rPr>
              <a:t>Alle Namen und Details der Personen sind fiktiv und ggfs. etwas überzeichnet dargestellt. Etwaige Ähnlichkeiten zu realen Personen sind rein zufällig und haben keine Bedeutung</a:t>
            </a:r>
            <a:endParaRPr lang="de-DE"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360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448AA1B-E6C1-4894-8EB4-75745127E406}"/>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b="1" kern="1200" dirty="0">
                <a:solidFill>
                  <a:srgbClr val="FFFFFF"/>
                </a:solidFill>
                <a:latin typeface="Arial" panose="020B0604020202020204" pitchFamily="34" charset="0"/>
                <a:cs typeface="Arial" panose="020B0604020202020204" pitchFamily="34" charset="0"/>
              </a:rPr>
              <a:t>QR-Code </a:t>
            </a:r>
            <a:r>
              <a:rPr lang="en-US" sz="3600" kern="1200" dirty="0">
                <a:solidFill>
                  <a:srgbClr val="FFFFFF"/>
                </a:solidFill>
                <a:latin typeface="Arial" panose="020B0604020202020204" pitchFamily="34" charset="0"/>
                <a:cs typeface="Arial" panose="020B0604020202020204" pitchFamily="34" charset="0"/>
              </a:rPr>
              <a:t>(</a:t>
            </a:r>
            <a:r>
              <a:rPr lang="en-US" sz="3600" kern="1200" dirty="0" err="1">
                <a:solidFill>
                  <a:srgbClr val="FFFFFF"/>
                </a:solidFill>
                <a:latin typeface="Arial" panose="020B0604020202020204" pitchFamily="34" charset="0"/>
                <a:cs typeface="Arial" panose="020B0604020202020204" pitchFamily="34" charset="0"/>
              </a:rPr>
              <a:t>Amimierte</a:t>
            </a:r>
            <a:r>
              <a:rPr lang="en-US" sz="3600" kern="1200" dirty="0">
                <a:solidFill>
                  <a:srgbClr val="FFFFFF"/>
                </a:solidFill>
                <a:latin typeface="Arial" panose="020B0604020202020204" pitchFamily="34" charset="0"/>
                <a:cs typeface="Arial" panose="020B0604020202020204" pitchFamily="34" charset="0"/>
              </a:rPr>
              <a:t> Videos: Fall 1-5)</a:t>
            </a:r>
          </a:p>
        </p:txBody>
      </p:sp>
      <p:pic>
        <p:nvPicPr>
          <p:cNvPr id="5" name="Inhaltsplatzhalter 4">
            <a:extLst>
              <a:ext uri="{FF2B5EF4-FFF2-40B4-BE49-F238E27FC236}">
                <a16:creationId xmlns:a16="http://schemas.microsoft.com/office/drawing/2014/main" id="{2EF10D64-7CAF-4FE8-8ABD-4F438259428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83296" y="643466"/>
            <a:ext cx="5568739" cy="5568739"/>
          </a:xfrm>
          <a:prstGeom prst="rect">
            <a:avLst/>
          </a:prstGeom>
        </p:spPr>
      </p:pic>
    </p:spTree>
    <p:extLst>
      <p:ext uri="{BB962C8B-B14F-4D97-AF65-F5344CB8AC3E}">
        <p14:creationId xmlns:p14="http://schemas.microsoft.com/office/powerpoint/2010/main" val="40390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latin typeface="Arial" panose="020B0604020202020204" pitchFamily="34" charset="0"/>
                <a:cs typeface="Arial" panose="020B0604020202020204" pitchFamily="34" charset="0"/>
              </a:rPr>
              <a:t>Einteilung der Ärzteteams</a:t>
            </a:r>
            <a:br>
              <a:rPr lang="de-DE" b="1" dirty="0">
                <a:latin typeface="Arial" panose="020B0604020202020204" pitchFamily="34" charset="0"/>
                <a:cs typeface="Arial" panose="020B0604020202020204" pitchFamily="34" charset="0"/>
              </a:rPr>
            </a:br>
            <a:r>
              <a:rPr lang="de-DE" sz="2800" dirty="0">
                <a:latin typeface="Arial" panose="020B0604020202020204" pitchFamily="34" charset="0"/>
                <a:cs typeface="Arial" panose="020B0604020202020204" pitchFamily="34" charset="0"/>
              </a:rPr>
              <a:t>Mindestens </a:t>
            </a:r>
            <a:r>
              <a:rPr lang="de-DE" sz="3600" b="1" dirty="0">
                <a:latin typeface="Arial" panose="020B0604020202020204" pitchFamily="34" charset="0"/>
                <a:cs typeface="Arial" panose="020B0604020202020204" pitchFamily="34" charset="0"/>
              </a:rPr>
              <a:t>1</a:t>
            </a:r>
            <a:r>
              <a:rPr lang="de-DE" sz="2800" dirty="0">
                <a:latin typeface="Arial" panose="020B0604020202020204" pitchFamily="34" charset="0"/>
                <a:cs typeface="Arial" panose="020B0604020202020204" pitchFamily="34" charset="0"/>
              </a:rPr>
              <a:t> Expertin/Experte jeder Krankheit</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540685525"/>
              </p:ext>
            </p:extLst>
          </p:nvPr>
        </p:nvGraphicFramePr>
        <p:xfrm>
          <a:off x="838200" y="1825625"/>
          <a:ext cx="10515603" cy="4603610"/>
        </p:xfrm>
        <a:graphic>
          <a:graphicData uri="http://schemas.openxmlformats.org/drawingml/2006/table">
            <a:tbl>
              <a:tblPr firstRow="1" bandRow="1">
                <a:tableStyleId>{F5AB1C69-6EDB-4FF4-983F-18BD219EF322}</a:tableStyleId>
              </a:tblPr>
              <a:tblGrid>
                <a:gridCol w="1502229">
                  <a:extLst>
                    <a:ext uri="{9D8B030D-6E8A-4147-A177-3AD203B41FA5}">
                      <a16:colId xmlns:a16="http://schemas.microsoft.com/office/drawing/2014/main" val="20000"/>
                    </a:ext>
                  </a:extLst>
                </a:gridCol>
                <a:gridCol w="1502229">
                  <a:extLst>
                    <a:ext uri="{9D8B030D-6E8A-4147-A177-3AD203B41FA5}">
                      <a16:colId xmlns:a16="http://schemas.microsoft.com/office/drawing/2014/main" val="20001"/>
                    </a:ext>
                  </a:extLst>
                </a:gridCol>
                <a:gridCol w="1502229">
                  <a:extLst>
                    <a:ext uri="{9D8B030D-6E8A-4147-A177-3AD203B41FA5}">
                      <a16:colId xmlns:a16="http://schemas.microsoft.com/office/drawing/2014/main" val="20002"/>
                    </a:ext>
                  </a:extLst>
                </a:gridCol>
                <a:gridCol w="1502229">
                  <a:extLst>
                    <a:ext uri="{9D8B030D-6E8A-4147-A177-3AD203B41FA5}">
                      <a16:colId xmlns:a16="http://schemas.microsoft.com/office/drawing/2014/main" val="20003"/>
                    </a:ext>
                  </a:extLst>
                </a:gridCol>
                <a:gridCol w="1502229">
                  <a:extLst>
                    <a:ext uri="{9D8B030D-6E8A-4147-A177-3AD203B41FA5}">
                      <a16:colId xmlns:a16="http://schemas.microsoft.com/office/drawing/2014/main" val="20004"/>
                    </a:ext>
                  </a:extLst>
                </a:gridCol>
                <a:gridCol w="1502229">
                  <a:extLst>
                    <a:ext uri="{9D8B030D-6E8A-4147-A177-3AD203B41FA5}">
                      <a16:colId xmlns:a16="http://schemas.microsoft.com/office/drawing/2014/main" val="20005"/>
                    </a:ext>
                  </a:extLst>
                </a:gridCol>
                <a:gridCol w="1502229">
                  <a:extLst>
                    <a:ext uri="{9D8B030D-6E8A-4147-A177-3AD203B41FA5}">
                      <a16:colId xmlns:a16="http://schemas.microsoft.com/office/drawing/2014/main" val="20006"/>
                    </a:ext>
                  </a:extLst>
                </a:gridCol>
              </a:tblGrid>
              <a:tr h="875445">
                <a:tc>
                  <a:txBody>
                    <a:bodyPr/>
                    <a:lstStyle/>
                    <a:p>
                      <a:pPr algn="ctr"/>
                      <a:r>
                        <a:rPr lang="de-DE" b="1" dirty="0">
                          <a:latin typeface="Arial" panose="020B0604020202020204" pitchFamily="34" charset="0"/>
                          <a:cs typeface="Arial" panose="020B0604020202020204" pitchFamily="34" charset="0"/>
                        </a:rPr>
                        <a:t>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a:latin typeface="Arial" panose="020B0604020202020204" pitchFamily="34" charset="0"/>
                          <a:cs typeface="Arial" panose="020B0604020202020204" pitchFamily="34" charset="0"/>
                        </a:rPr>
                        <a:t>Team 1</a:t>
                      </a:r>
                      <a:endParaRPr lang="de-DE"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a:latin typeface="Arial" panose="020B0604020202020204" pitchFamily="34" charset="0"/>
                          <a:cs typeface="Arial" panose="020B0604020202020204" pitchFamily="34" charset="0"/>
                        </a:rPr>
                        <a:t>Team 2</a:t>
                      </a:r>
                      <a:endParaRPr lang="de-DE"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a:latin typeface="Arial" panose="020B0604020202020204" pitchFamily="34" charset="0"/>
                          <a:cs typeface="Arial" panose="020B0604020202020204" pitchFamily="34" charset="0"/>
                        </a:rPr>
                        <a:t>Team</a:t>
                      </a:r>
                      <a:r>
                        <a:rPr lang="de-DE" baseline="0" dirty="0">
                          <a:latin typeface="Arial" panose="020B0604020202020204" pitchFamily="34" charset="0"/>
                          <a:cs typeface="Arial" panose="020B0604020202020204" pitchFamily="34" charset="0"/>
                        </a:rPr>
                        <a:t> 3</a:t>
                      </a:r>
                      <a:endParaRPr lang="de-DE"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a:latin typeface="Arial" panose="020B0604020202020204" pitchFamily="34" charset="0"/>
                          <a:cs typeface="Arial" panose="020B0604020202020204" pitchFamily="34" charset="0"/>
                        </a:rPr>
                        <a:t>Team 4</a:t>
                      </a:r>
                      <a:endParaRPr lang="de-DE"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a:latin typeface="Arial" panose="020B0604020202020204" pitchFamily="34" charset="0"/>
                          <a:cs typeface="Arial" panose="020B0604020202020204" pitchFamily="34" charset="0"/>
                        </a:rPr>
                        <a:t>Team</a:t>
                      </a:r>
                      <a:r>
                        <a:rPr lang="de-DE" baseline="0" dirty="0">
                          <a:latin typeface="Arial" panose="020B0604020202020204" pitchFamily="34" charset="0"/>
                          <a:cs typeface="Arial" panose="020B0604020202020204" pitchFamily="34" charset="0"/>
                        </a:rPr>
                        <a:t> 5</a:t>
                      </a:r>
                      <a:endParaRPr lang="de-DE"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dirty="0">
                          <a:latin typeface="Arial" panose="020B0604020202020204" pitchFamily="34" charset="0"/>
                          <a:cs typeface="Arial" panose="020B0604020202020204" pitchFamily="34" charset="0"/>
                        </a:rPr>
                        <a:t>Team 6</a:t>
                      </a:r>
                      <a:endParaRPr lang="de-DE"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40085">
                <a:tc>
                  <a:txBody>
                    <a:bodyPr/>
                    <a:lstStyle/>
                    <a:p>
                      <a:pPr algn="ctr"/>
                      <a:r>
                        <a:rPr lang="de-DE" b="1" dirty="0" err="1">
                          <a:latin typeface="Arial" panose="020B0604020202020204" pitchFamily="34" charset="0"/>
                          <a:cs typeface="Arial" panose="020B0604020202020204" pitchFamily="34" charset="0"/>
                        </a:rPr>
                        <a:t>Teamname</a:t>
                      </a:r>
                      <a:endParaRPr lang="de-DE"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b="1" dirty="0">
                          <a:latin typeface="Arial" panose="020B0604020202020204" pitchFamily="34" charset="0"/>
                          <a:cs typeface="Arial" panose="020B0604020202020204" pitchFamily="34" charset="0"/>
                        </a:rPr>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b="1" dirty="0">
                          <a:latin typeface="Arial" panose="020B0604020202020204" pitchFamily="34" charset="0"/>
                          <a:cs typeface="Arial" panose="020B0604020202020204" pitchFamily="34" charset="0"/>
                        </a:rPr>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b="1" dirty="0">
                          <a:latin typeface="Arial" panose="020B0604020202020204" pitchFamily="34" charset="0"/>
                          <a:cs typeface="Arial" panose="020B0604020202020204" pitchFamily="34" charset="0"/>
                        </a:rPr>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b="1" dirty="0">
                          <a:latin typeface="Arial" panose="020B0604020202020204" pitchFamily="34" charset="0"/>
                          <a:cs typeface="Arial" panose="020B0604020202020204" pitchFamily="34" charset="0"/>
                        </a:rPr>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b="1" dirty="0">
                          <a:latin typeface="Arial" panose="020B0604020202020204" pitchFamily="34" charset="0"/>
                          <a:cs typeface="Arial" panose="020B0604020202020204" pitchFamily="34" charset="0"/>
                        </a:rPr>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b="1" dirty="0">
                          <a:latin typeface="Arial" panose="020B0604020202020204" pitchFamily="34" charset="0"/>
                          <a:cs typeface="Arial" panose="020B0604020202020204" pitchFamily="34" charset="0"/>
                        </a:rPr>
                        <a:t>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12000">
                <a:tc>
                  <a:txBody>
                    <a:bodyPr/>
                    <a:lstStyle/>
                    <a:p>
                      <a:pPr algn="ctr"/>
                      <a:r>
                        <a:rPr lang="de-DE" dirty="0">
                          <a:solidFill>
                            <a:schemeClr val="bg1"/>
                          </a:solidFill>
                          <a:latin typeface="Arial" panose="020B0604020202020204" pitchFamily="34" charset="0"/>
                          <a:cs typeface="Arial" panose="020B0604020202020204" pitchFamily="34" charset="0"/>
                        </a:rPr>
                        <a:t>Experte</a:t>
                      </a:r>
                      <a:r>
                        <a:rPr lang="de-DE" baseline="0" dirty="0">
                          <a:solidFill>
                            <a:schemeClr val="bg1"/>
                          </a:solidFill>
                          <a:latin typeface="Arial" panose="020B0604020202020204" pitchFamily="34" charset="0"/>
                          <a:cs typeface="Arial" panose="020B0604020202020204" pitchFamily="34" charset="0"/>
                        </a:rPr>
                        <a:t> 1</a:t>
                      </a:r>
                      <a:endParaRPr lang="de-DE"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00"/>
                    </a:solidFill>
                  </a:tcPr>
                </a:tc>
                <a:tc>
                  <a:txBody>
                    <a:bodyPr/>
                    <a:lstStyle/>
                    <a:p>
                      <a:pPr algn="ctr"/>
                      <a:r>
                        <a:rPr lang="de-DE" dirty="0">
                          <a:solidFill>
                            <a:schemeClr val="bg1"/>
                          </a:solidFill>
                          <a:latin typeface="Arial" panose="020B0604020202020204" pitchFamily="34" charset="0"/>
                          <a:cs typeface="Arial" panose="020B0604020202020204" pitchFamily="34" charset="0"/>
                        </a:rPr>
                        <a:t>Name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00"/>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00"/>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00"/>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00"/>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00"/>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00"/>
                    </a:solidFill>
                  </a:tcPr>
                </a:tc>
                <a:extLst>
                  <a:ext uri="{0D108BD9-81ED-4DB2-BD59-A6C34878D82A}">
                    <a16:rowId xmlns:a16="http://schemas.microsoft.com/office/drawing/2014/main" val="10002"/>
                  </a:ext>
                </a:extLst>
              </a:tr>
              <a:tr h="612000">
                <a:tc>
                  <a:txBody>
                    <a:bodyPr/>
                    <a:lstStyle/>
                    <a:p>
                      <a:pPr algn="ctr"/>
                      <a:r>
                        <a:rPr lang="de-DE" dirty="0">
                          <a:solidFill>
                            <a:schemeClr val="bg1"/>
                          </a:solidFill>
                          <a:latin typeface="Arial" panose="020B0604020202020204" pitchFamily="34" charset="0"/>
                          <a:cs typeface="Arial" panose="020B0604020202020204" pitchFamily="34" charset="0"/>
                        </a:rPr>
                        <a:t>Experte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BC"/>
                    </a:solidFill>
                  </a:tcPr>
                </a:tc>
                <a:tc>
                  <a:txBody>
                    <a:bodyPr/>
                    <a:lstStyle/>
                    <a:p>
                      <a:pPr algn="ctr"/>
                      <a:r>
                        <a:rPr lang="de-DE" dirty="0">
                          <a:solidFill>
                            <a:schemeClr val="bg1"/>
                          </a:solidFill>
                          <a:latin typeface="Arial" panose="020B0604020202020204" pitchFamily="34" charset="0"/>
                          <a:cs typeface="Arial" panose="020B0604020202020204" pitchFamily="34" charset="0"/>
                        </a:rPr>
                        <a:t>Name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BC"/>
                    </a:solidFill>
                  </a:tcPr>
                </a:tc>
                <a:tc>
                  <a:txBody>
                    <a:bodyPr/>
                    <a:lstStyle/>
                    <a:p>
                      <a:pPr algn="ctr"/>
                      <a:endParaRPr lang="de-DE"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BC"/>
                    </a:solidFill>
                  </a:tcPr>
                </a:tc>
                <a:tc>
                  <a:txBody>
                    <a:bodyPr/>
                    <a:lstStyle/>
                    <a:p>
                      <a:pPr algn="ctr"/>
                      <a:endParaRPr lang="de-DE"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BC"/>
                    </a:solidFill>
                  </a:tcPr>
                </a:tc>
                <a:tc>
                  <a:txBody>
                    <a:bodyPr/>
                    <a:lstStyle/>
                    <a:p>
                      <a:pPr algn="ctr"/>
                      <a:endParaRPr lang="de-DE"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BC"/>
                    </a:solidFill>
                  </a:tcPr>
                </a:tc>
                <a:tc>
                  <a:txBody>
                    <a:bodyPr/>
                    <a:lstStyle/>
                    <a:p>
                      <a:pPr algn="ctr"/>
                      <a:endParaRPr lang="de-DE"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BC"/>
                    </a:solidFill>
                  </a:tcPr>
                </a:tc>
                <a:tc>
                  <a:txBody>
                    <a:bodyPr/>
                    <a:lstStyle/>
                    <a:p>
                      <a:pPr algn="ctr"/>
                      <a:endParaRPr lang="de-DE"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BC"/>
                    </a:solidFill>
                  </a:tcPr>
                </a:tc>
                <a:extLst>
                  <a:ext uri="{0D108BD9-81ED-4DB2-BD59-A6C34878D82A}">
                    <a16:rowId xmlns:a16="http://schemas.microsoft.com/office/drawing/2014/main" val="10003"/>
                  </a:ext>
                </a:extLst>
              </a:tr>
              <a:tr h="612000">
                <a:tc>
                  <a:txBody>
                    <a:bodyPr/>
                    <a:lstStyle/>
                    <a:p>
                      <a:pPr algn="ctr"/>
                      <a:r>
                        <a:rPr lang="de-DE" dirty="0">
                          <a:latin typeface="Arial" panose="020B0604020202020204" pitchFamily="34" charset="0"/>
                          <a:cs typeface="Arial" panose="020B0604020202020204" pitchFamily="34" charset="0"/>
                        </a:rPr>
                        <a:t>Experte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5A24"/>
                    </a:solidFill>
                  </a:tcPr>
                </a:tc>
                <a:tc>
                  <a:txBody>
                    <a:bodyPr/>
                    <a:lstStyle/>
                    <a:p>
                      <a:pPr algn="ctr"/>
                      <a:r>
                        <a:rPr lang="de-DE" dirty="0">
                          <a:latin typeface="Arial" panose="020B0604020202020204" pitchFamily="34" charset="0"/>
                          <a:cs typeface="Arial" panose="020B0604020202020204" pitchFamily="34" charset="0"/>
                        </a:rPr>
                        <a:t>Name</a:t>
                      </a:r>
                      <a:r>
                        <a:rPr lang="de-DE" baseline="0" dirty="0">
                          <a:latin typeface="Arial" panose="020B0604020202020204" pitchFamily="34" charset="0"/>
                          <a:cs typeface="Arial" panose="020B0604020202020204" pitchFamily="34" charset="0"/>
                        </a:rPr>
                        <a:t> 3</a:t>
                      </a: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5A24"/>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5A24"/>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5A24"/>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5A24"/>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5A24"/>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5A24"/>
                    </a:solidFill>
                  </a:tcPr>
                </a:tc>
                <a:extLst>
                  <a:ext uri="{0D108BD9-81ED-4DB2-BD59-A6C34878D82A}">
                    <a16:rowId xmlns:a16="http://schemas.microsoft.com/office/drawing/2014/main" val="10004"/>
                  </a:ext>
                </a:extLst>
              </a:tr>
              <a:tr h="612000">
                <a:tc>
                  <a:txBody>
                    <a:bodyPr/>
                    <a:lstStyle/>
                    <a:p>
                      <a:pPr algn="ctr"/>
                      <a:r>
                        <a:rPr lang="de-DE" dirty="0">
                          <a:latin typeface="Arial" panose="020B0604020202020204" pitchFamily="34" charset="0"/>
                          <a:cs typeface="Arial" panose="020B0604020202020204" pitchFamily="34" charset="0"/>
                        </a:rPr>
                        <a:t>Experte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dirty="0">
                          <a:latin typeface="Arial" panose="020B0604020202020204" pitchFamily="34" charset="0"/>
                          <a:cs typeface="Arial" panose="020B0604020202020204" pitchFamily="34" charset="0"/>
                        </a:rPr>
                        <a:t>Name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12000">
                <a:tc>
                  <a:txBody>
                    <a:bodyPr/>
                    <a:lstStyle/>
                    <a:p>
                      <a:pPr algn="ctr"/>
                      <a:r>
                        <a:rPr lang="de-DE" dirty="0">
                          <a:latin typeface="Arial" panose="020B0604020202020204" pitchFamily="34" charset="0"/>
                          <a:cs typeface="Arial" panose="020B0604020202020204" pitchFamily="34" charset="0"/>
                        </a:rPr>
                        <a:t>Experte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dirty="0">
                          <a:latin typeface="Arial" panose="020B0604020202020204" pitchFamily="34" charset="0"/>
                          <a:cs typeface="Arial" panose="020B0604020202020204" pitchFamily="34" charset="0"/>
                        </a:rPr>
                        <a:t>(ggf. Name</a:t>
                      </a:r>
                      <a:r>
                        <a:rPr lang="de-DE" baseline="0" dirty="0">
                          <a:latin typeface="Arial" panose="020B0604020202020204" pitchFamily="34" charset="0"/>
                          <a:cs typeface="Arial" panose="020B0604020202020204" pitchFamily="34" charset="0"/>
                        </a:rPr>
                        <a:t> 5)</a:t>
                      </a: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pic>
        <p:nvPicPr>
          <p:cNvPr id="8" name="Grafik 7">
            <a:extLst>
              <a:ext uri="{FF2B5EF4-FFF2-40B4-BE49-F238E27FC236}">
                <a16:creationId xmlns:a16="http://schemas.microsoft.com/office/drawing/2014/main" id="{7E07B8DB-00A3-4C17-959D-4D1D64BFCD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0965" y="892703"/>
            <a:ext cx="744010" cy="744010"/>
          </a:xfrm>
          <a:prstGeom prst="rect">
            <a:avLst/>
          </a:prstGeom>
        </p:spPr>
      </p:pic>
      <p:pic>
        <p:nvPicPr>
          <p:cNvPr id="9" name="Grafik 8">
            <a:extLst>
              <a:ext uri="{FF2B5EF4-FFF2-40B4-BE49-F238E27FC236}">
                <a16:creationId xmlns:a16="http://schemas.microsoft.com/office/drawing/2014/main" id="{1F098C37-32CD-46A2-9205-0E73282A9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9110" y="892703"/>
            <a:ext cx="752475" cy="752475"/>
          </a:xfrm>
          <a:prstGeom prst="rect">
            <a:avLst/>
          </a:prstGeom>
        </p:spPr>
      </p:pic>
      <p:pic>
        <p:nvPicPr>
          <p:cNvPr id="10" name="Grafik 9">
            <a:extLst>
              <a:ext uri="{FF2B5EF4-FFF2-40B4-BE49-F238E27FC236}">
                <a16:creationId xmlns:a16="http://schemas.microsoft.com/office/drawing/2014/main" id="{330215E9-6120-4000-8EBD-6BD0B80125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33020" y="884238"/>
            <a:ext cx="752475" cy="752475"/>
          </a:xfrm>
          <a:prstGeom prst="rect">
            <a:avLst/>
          </a:prstGeom>
        </p:spPr>
      </p:pic>
      <p:pic>
        <p:nvPicPr>
          <p:cNvPr id="11" name="Grafik 10">
            <a:extLst>
              <a:ext uri="{FF2B5EF4-FFF2-40B4-BE49-F238E27FC236}">
                <a16:creationId xmlns:a16="http://schemas.microsoft.com/office/drawing/2014/main" id="{B0EE8AC7-A39A-4D47-A210-1F3B782B74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699" y="3359678"/>
            <a:ext cx="526352" cy="526352"/>
          </a:xfrm>
          <a:prstGeom prst="rect">
            <a:avLst/>
          </a:prstGeom>
        </p:spPr>
      </p:pic>
      <p:pic>
        <p:nvPicPr>
          <p:cNvPr id="12" name="Grafik 11">
            <a:extLst>
              <a:ext uri="{FF2B5EF4-FFF2-40B4-BE49-F238E27FC236}">
                <a16:creationId xmlns:a16="http://schemas.microsoft.com/office/drawing/2014/main" id="{FE77BDC2-2E77-4912-B150-992E21071DC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189" y="4606037"/>
            <a:ext cx="532341" cy="532341"/>
          </a:xfrm>
          <a:prstGeom prst="rect">
            <a:avLst/>
          </a:prstGeom>
        </p:spPr>
      </p:pic>
      <p:pic>
        <p:nvPicPr>
          <p:cNvPr id="13" name="Grafik 12">
            <a:extLst>
              <a:ext uri="{FF2B5EF4-FFF2-40B4-BE49-F238E27FC236}">
                <a16:creationId xmlns:a16="http://schemas.microsoft.com/office/drawing/2014/main" id="{797EAD3C-B5D2-49D6-98B6-7AAC1CE091C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4710" y="3979863"/>
            <a:ext cx="532341" cy="532341"/>
          </a:xfrm>
          <a:prstGeom prst="rect">
            <a:avLst/>
          </a:prstGeom>
        </p:spPr>
      </p:pic>
    </p:spTree>
    <p:extLst>
      <p:ext uri="{BB962C8B-B14F-4D97-AF65-F5344CB8AC3E}">
        <p14:creationId xmlns:p14="http://schemas.microsoft.com/office/powerpoint/2010/main" val="2804615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838200" y="1355726"/>
            <a:ext cx="10515600" cy="6932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5400" b="1" dirty="0">
                <a:latin typeface="Arial" panose="020B0604020202020204" pitchFamily="34" charset="0"/>
                <a:cs typeface="Arial" panose="020B0604020202020204" pitchFamily="34" charset="0"/>
              </a:rPr>
              <a:t>Fallbeispiel 1: </a:t>
            </a:r>
            <a:br>
              <a:rPr lang="de-DE" sz="5400" b="1" dirty="0">
                <a:latin typeface="Arial" panose="020B0604020202020204" pitchFamily="34" charset="0"/>
                <a:cs typeface="Arial" panose="020B0604020202020204" pitchFamily="34" charset="0"/>
              </a:rPr>
            </a:br>
            <a:r>
              <a:rPr lang="de-DE" sz="5400" b="1" dirty="0">
                <a:latin typeface="Arial" panose="020B0604020202020204" pitchFamily="34" charset="0"/>
                <a:cs typeface="Arial" panose="020B0604020202020204" pitchFamily="34" charset="0"/>
              </a:rPr>
              <a:t>Helmut Fischer (63)</a:t>
            </a:r>
          </a:p>
        </p:txBody>
      </p:sp>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2992" y="2976875"/>
            <a:ext cx="3506015" cy="3601725"/>
          </a:xfrm>
          <a:prstGeom prst="rect">
            <a:avLst/>
          </a:prstGeom>
        </p:spPr>
      </p:pic>
    </p:spTree>
    <p:extLst>
      <p:ext uri="{BB962C8B-B14F-4D97-AF65-F5344CB8AC3E}">
        <p14:creationId xmlns:p14="http://schemas.microsoft.com/office/powerpoint/2010/main" val="24259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495187"/>
            <a:ext cx="10515600" cy="1325563"/>
          </a:xfrm>
        </p:spPr>
        <p:txBody>
          <a:bodyPr>
            <a:noAutofit/>
          </a:bodyPr>
          <a:lstStyle/>
          <a:p>
            <a:pPr algn="ctr"/>
            <a:r>
              <a:rPr lang="de-DE" sz="5400" b="1" dirty="0">
                <a:solidFill>
                  <a:schemeClr val="accent6"/>
                </a:solidFill>
                <a:latin typeface="Arial" panose="020B0604020202020204" pitchFamily="34" charset="0"/>
                <a:cs typeface="Arial" panose="020B0604020202020204" pitchFamily="34" charset="0"/>
              </a:rPr>
              <a:t>1 Minute </a:t>
            </a:r>
            <a:br>
              <a:rPr lang="de-DE" sz="5400" b="1" dirty="0">
                <a:solidFill>
                  <a:schemeClr val="accent6"/>
                </a:solidFill>
                <a:latin typeface="Arial" panose="020B0604020202020204" pitchFamily="34" charset="0"/>
                <a:cs typeface="Arial" panose="020B0604020202020204" pitchFamily="34" charset="0"/>
              </a:rPr>
            </a:br>
            <a:br>
              <a:rPr lang="de-DE" sz="5400" b="1" dirty="0">
                <a:solidFill>
                  <a:schemeClr val="accent6"/>
                </a:solidFill>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br>
              <a:rPr lang="de-DE" sz="5400" dirty="0">
                <a:latin typeface="Arial" panose="020B0604020202020204" pitchFamily="34" charset="0"/>
                <a:cs typeface="Arial" panose="020B0604020202020204" pitchFamily="34" charset="0"/>
              </a:rPr>
            </a:br>
            <a:r>
              <a:rPr lang="de-DE" sz="5400" dirty="0">
                <a:latin typeface="Arial" panose="020B0604020202020204" pitchFamily="34" charset="0"/>
                <a:cs typeface="Arial" panose="020B0604020202020204" pitchFamily="34" charset="0"/>
              </a:rPr>
              <a:t>Expertenberatung</a:t>
            </a:r>
          </a:p>
        </p:txBody>
      </p:sp>
      <p:sp>
        <p:nvSpPr>
          <p:cNvPr id="5" name="Rechteck 4"/>
          <p:cNvSpPr/>
          <p:nvPr/>
        </p:nvSpPr>
        <p:spPr>
          <a:xfrm>
            <a:off x="1699846" y="3640016"/>
            <a:ext cx="8784000" cy="1310054"/>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p:nvSpPr>
        <p:spPr>
          <a:xfrm>
            <a:off x="1699846" y="3640016"/>
            <a:ext cx="8792307" cy="13100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itel 1"/>
          <p:cNvSpPr txBox="1">
            <a:spLocks/>
          </p:cNvSpPr>
          <p:nvPr/>
        </p:nvSpPr>
        <p:spPr>
          <a:xfrm>
            <a:off x="838200" y="365126"/>
            <a:ext cx="10515600" cy="6932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latin typeface="Arial" panose="020B0604020202020204" pitchFamily="34" charset="0"/>
                <a:cs typeface="Arial" panose="020B0604020202020204" pitchFamily="34" charset="0"/>
              </a:rPr>
              <a:t>Fallbeispiel 1: Helmut Fischer (63)</a:t>
            </a:r>
          </a:p>
        </p:txBody>
      </p:sp>
    </p:spTree>
    <p:extLst>
      <p:ext uri="{BB962C8B-B14F-4D97-AF65-F5344CB8AC3E}">
        <p14:creationId xmlns:p14="http://schemas.microsoft.com/office/powerpoint/2010/main" val="52999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22" presetClass="entr" presetSubtype="8" fill="hold" grpId="0" nodeType="afterEffect">
                                  <p:stCondLst>
                                    <p:cond delay="150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6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1: Helmut Fischer (63)</a:t>
            </a:r>
          </a:p>
        </p:txBody>
      </p:sp>
      <p:graphicFrame>
        <p:nvGraphicFramePr>
          <p:cNvPr id="4" name="Tabelle 3"/>
          <p:cNvGraphicFramePr>
            <a:graphicFrameLocks noGrp="1"/>
          </p:cNvGraphicFramePr>
          <p:nvPr>
            <p:extLst>
              <p:ext uri="{D42A27DB-BD31-4B8C-83A1-F6EECF244321}">
                <p14:modId xmlns:p14="http://schemas.microsoft.com/office/powerpoint/2010/main" val="2996111185"/>
              </p:ext>
            </p:extLst>
          </p:nvPr>
        </p:nvGraphicFramePr>
        <p:xfrm>
          <a:off x="838200" y="1128942"/>
          <a:ext cx="8644467" cy="5410010"/>
        </p:xfrm>
        <a:graphic>
          <a:graphicData uri="http://schemas.openxmlformats.org/drawingml/2006/table">
            <a:tbl>
              <a:tblPr firstRow="1" firstCol="1" bandRow="1">
                <a:tableStyleId>{2D5ABB26-0587-4C30-8999-92F81FD0307C}</a:tableStyleId>
              </a:tblPr>
              <a:tblGrid>
                <a:gridCol w="8644467">
                  <a:extLst>
                    <a:ext uri="{9D8B030D-6E8A-4147-A177-3AD203B41FA5}">
                      <a16:colId xmlns:a16="http://schemas.microsoft.com/office/drawing/2014/main" val="20000"/>
                    </a:ext>
                  </a:extLst>
                </a:gridCol>
              </a:tblGrid>
              <a:tr h="4056626">
                <a:tc>
                  <a:txBody>
                    <a:bodyPr/>
                    <a:lstStyle/>
                    <a:p>
                      <a:pPr algn="just">
                        <a:lnSpc>
                          <a:spcPct val="115000"/>
                        </a:lnSpc>
                        <a:spcAft>
                          <a:spcPts val="800"/>
                        </a:spcAft>
                      </a:pPr>
                      <a:r>
                        <a:rPr lang="de-DE" sz="1550" b="0" kern="1200" dirty="0">
                          <a:solidFill>
                            <a:schemeClr val="tx1"/>
                          </a:solidFill>
                          <a:effectLst/>
                          <a:latin typeface="Arial" panose="020B0604020202020204" pitchFamily="34" charset="0"/>
                          <a:ea typeface="+mn-ea"/>
                          <a:cs typeface="Arial" panose="020B0604020202020204" pitchFamily="34" charset="0"/>
                        </a:rPr>
                        <a:t>Helmut ist auf dem Weg zu seiner Stammkneipe Er ist mit Leib und Seele Landschaftsgärtner. Diesen Job macht er seit über 40 Jahren bei Wind und Wetter gerne. Etwas wehmütig denkt er an seinen Ruhestand in eineinhalb Jahren. Er hatte sich sehr daran gewöhnt mit den Kollegen nach Feierabend oft ein oder zwei Bierchen zusammen zu trinken und über Gott und die Welt zu quatschen: Fußball, Politik und die alten Zeiten. Er wird es vermissen. Doch jetzt macht er sich erst einmal auf den Weg zur Kneipe – noch ist es nicht soweit. Nach den Jahren kann man Helmut das viele Bier ansehen. Er hat einen ordentlichen Bierbauch und raucht mindestens eine Schachtel Zigaretten am Tag. Man erkennt ihn sofort an seinem Bart und seinem roten Shirt, welches er immer zur Arbeit trägt. Für seine 63 Jahre hält sich Helmut für einen gesundheitlich fitten Mann. Sobald sein Sohn sein Eigenheim fertig gebaut hat, freut er sich schon darauf, ihm beim Anlegen des Gartens zu beraten. Genug Erfahrung hat er ja! Helmut bekommt ein wenig Kopfdruck und einen leichten Druck in der Brust – mag an der Lautstärke und der Luft in der Kneipe liegen, in der mittlerweile angekommen war, denkt Helmut. Und weil die Beschwerden wie immer wieder so schnell weg sind, wie sie kommen, geht er deswegen auch nicht zum Arzt – ein richtiger Kerl kennt keinen Schmerz. Die letzten beiden Tage waren vollgestopft mit Aufträgen und bei einem Kunden mussten sie sich beeilen, fertig zu werden. Heute dröhnt ihm sein Kopf, jedoch stärker als sonst. Hinzu kommt noch ein Ohrensausen und ihm wird ganz schwindelig – da muss sich Helmut erst einmal vom Barhocker in einen Stuhl setzen. Ob er sich überanstrengt hatte, denkt er, und fühlt seine roten, heißen Wangen und Ohren. Etwas später geht er nach Hause. Seine Frau besteht darauf, dass er zum Arzt geht.</a:t>
                      </a:r>
                      <a:endParaRPr lang="de-DE" sz="1550" b="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3143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hteckige Legende 20"/>
          <p:cNvSpPr/>
          <p:nvPr/>
        </p:nvSpPr>
        <p:spPr>
          <a:xfrm>
            <a:off x="838199" y="6281497"/>
            <a:ext cx="729258" cy="316523"/>
          </a:xfrm>
          <a:prstGeom prst="wedgeRectCallout">
            <a:avLst>
              <a:gd name="adj1" fmla="val 30042"/>
              <a:gd name="adj2" fmla="val 41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ige Legende 21"/>
          <p:cNvSpPr/>
          <p:nvPr/>
        </p:nvSpPr>
        <p:spPr>
          <a:xfrm>
            <a:off x="6860280" y="5999371"/>
            <a:ext cx="2622388" cy="316523"/>
          </a:xfrm>
          <a:prstGeom prst="wedgeRectCallout">
            <a:avLst>
              <a:gd name="adj1" fmla="val 70109"/>
              <a:gd name="adj2" fmla="val -2344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ige Legende 19"/>
          <p:cNvSpPr/>
          <p:nvPr/>
        </p:nvSpPr>
        <p:spPr>
          <a:xfrm>
            <a:off x="7771907" y="5465560"/>
            <a:ext cx="1254398" cy="316523"/>
          </a:xfrm>
          <a:prstGeom prst="wedgeRectCallout">
            <a:avLst>
              <a:gd name="adj1" fmla="val 128130"/>
              <a:gd name="adj2" fmla="val 16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ige Legende 15"/>
          <p:cNvSpPr/>
          <p:nvPr/>
        </p:nvSpPr>
        <p:spPr>
          <a:xfrm>
            <a:off x="2073244" y="4093985"/>
            <a:ext cx="1638677" cy="316523"/>
          </a:xfrm>
          <a:prstGeom prst="wedgeRectCallout">
            <a:avLst>
              <a:gd name="adj1" fmla="val 427441"/>
              <a:gd name="adj2" fmla="val 100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ige Legende 13"/>
          <p:cNvSpPr/>
          <p:nvPr/>
        </p:nvSpPr>
        <p:spPr>
          <a:xfrm>
            <a:off x="838200" y="2980200"/>
            <a:ext cx="3399692" cy="316523"/>
          </a:xfrm>
          <a:prstGeom prst="wedgeRectCallout">
            <a:avLst>
              <a:gd name="adj1" fmla="val 215675"/>
              <a:gd name="adj2" fmla="val 10466"/>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ige Legende 11"/>
          <p:cNvSpPr/>
          <p:nvPr/>
        </p:nvSpPr>
        <p:spPr>
          <a:xfrm>
            <a:off x="5878472" y="3287349"/>
            <a:ext cx="981807" cy="316523"/>
          </a:xfrm>
          <a:prstGeom prst="wedgeRectCallout">
            <a:avLst>
              <a:gd name="adj1" fmla="val 364236"/>
              <a:gd name="adj2" fmla="val -3422"/>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ige Legende 8"/>
          <p:cNvSpPr/>
          <p:nvPr/>
        </p:nvSpPr>
        <p:spPr>
          <a:xfrm>
            <a:off x="4982959" y="2732694"/>
            <a:ext cx="2259814" cy="316523"/>
          </a:xfrm>
          <a:prstGeom prst="wedgeRectCallout">
            <a:avLst>
              <a:gd name="adj1" fmla="val 165830"/>
              <a:gd name="adj2" fmla="val -9731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ige Legende 6"/>
          <p:cNvSpPr/>
          <p:nvPr/>
        </p:nvSpPr>
        <p:spPr>
          <a:xfrm>
            <a:off x="1929095" y="2734997"/>
            <a:ext cx="995174" cy="316523"/>
          </a:xfrm>
          <a:prstGeom prst="wedgeRectCallout">
            <a:avLst>
              <a:gd name="adj1" fmla="val 23238"/>
              <a:gd name="adj2" fmla="val 1527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ige Legende 5"/>
          <p:cNvSpPr/>
          <p:nvPr/>
        </p:nvSpPr>
        <p:spPr>
          <a:xfrm>
            <a:off x="1948671" y="1900691"/>
            <a:ext cx="2632382" cy="316523"/>
          </a:xfrm>
          <a:prstGeom prst="wedgeRectCallout">
            <a:avLst>
              <a:gd name="adj1" fmla="val 253175"/>
              <a:gd name="adj2" fmla="val -139838"/>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838200" y="365126"/>
            <a:ext cx="10515600" cy="693208"/>
          </a:xfrm>
        </p:spPr>
        <p:txBody>
          <a:bodyPr>
            <a:normAutofit/>
          </a:bodyPr>
          <a:lstStyle/>
          <a:p>
            <a:r>
              <a:rPr lang="de-DE" sz="3600" b="1" dirty="0">
                <a:latin typeface="Arial" panose="020B0604020202020204" pitchFamily="34" charset="0"/>
                <a:cs typeface="Arial" panose="020B0604020202020204" pitchFamily="34" charset="0"/>
              </a:rPr>
              <a:t>Fallbeispiel 1: Helmut Fischer (63)</a:t>
            </a:r>
          </a:p>
        </p:txBody>
      </p:sp>
      <p:sp>
        <p:nvSpPr>
          <p:cNvPr id="8" name="Rechteck 7"/>
          <p:cNvSpPr/>
          <p:nvPr/>
        </p:nvSpPr>
        <p:spPr>
          <a:xfrm>
            <a:off x="9866922" y="1424095"/>
            <a:ext cx="1862667" cy="566758"/>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effectLst/>
                <a:latin typeface="Arial" panose="020B0604020202020204" pitchFamily="34" charset="0"/>
                <a:cs typeface="Arial" panose="020B0604020202020204" pitchFamily="34" charset="0"/>
              </a:rPr>
              <a:t>Jahrelanger Alkoholkonsum</a:t>
            </a:r>
          </a:p>
        </p:txBody>
      </p:sp>
      <p:sp>
        <p:nvSpPr>
          <p:cNvPr id="10" name="Rechteck 9"/>
          <p:cNvSpPr/>
          <p:nvPr/>
        </p:nvSpPr>
        <p:spPr>
          <a:xfrm>
            <a:off x="9866921" y="2445423"/>
            <a:ext cx="1862667" cy="318998"/>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effectLst/>
                <a:latin typeface="Arial" panose="020B0604020202020204" pitchFamily="34" charset="0"/>
                <a:cs typeface="Arial" panose="020B0604020202020204" pitchFamily="34" charset="0"/>
              </a:rPr>
              <a:t>Übergewicht</a:t>
            </a:r>
          </a:p>
        </p:txBody>
      </p:sp>
      <p:sp>
        <p:nvSpPr>
          <p:cNvPr id="11" name="Rechteck 10"/>
          <p:cNvSpPr/>
          <p:nvPr/>
        </p:nvSpPr>
        <p:spPr>
          <a:xfrm>
            <a:off x="9866919" y="3307334"/>
            <a:ext cx="1862667" cy="318998"/>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effectLst/>
                <a:latin typeface="Arial" panose="020B0604020202020204" pitchFamily="34" charset="0"/>
                <a:cs typeface="Arial" panose="020B0604020202020204" pitchFamily="34" charset="0"/>
              </a:rPr>
              <a:t>Alter (älter 60 J.)</a:t>
            </a:r>
          </a:p>
        </p:txBody>
      </p:sp>
      <p:sp>
        <p:nvSpPr>
          <p:cNvPr id="13" name="Rechteck 12"/>
          <p:cNvSpPr/>
          <p:nvPr/>
        </p:nvSpPr>
        <p:spPr>
          <a:xfrm>
            <a:off x="9866920" y="2980200"/>
            <a:ext cx="1862667" cy="318998"/>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effectLst/>
                <a:latin typeface="Arial" panose="020B0604020202020204" pitchFamily="34" charset="0"/>
                <a:cs typeface="Arial" panose="020B0604020202020204" pitchFamily="34" charset="0"/>
              </a:rPr>
              <a:t>Starker Raucher</a:t>
            </a:r>
          </a:p>
        </p:txBody>
      </p:sp>
      <p:sp>
        <p:nvSpPr>
          <p:cNvPr id="15" name="Rechteck 14"/>
          <p:cNvSpPr/>
          <p:nvPr/>
        </p:nvSpPr>
        <p:spPr>
          <a:xfrm>
            <a:off x="9866921" y="4091510"/>
            <a:ext cx="1862667" cy="835613"/>
          </a:xfrm>
          <a:prstGeom prst="rect">
            <a:avLst/>
          </a:prstGeom>
        </p:spPr>
        <p:txBody>
          <a:bodyPr wrap="square">
            <a:spAutoFit/>
          </a:bodyPr>
          <a:lstStyle/>
          <a:p>
            <a:pPr marL="114300">
              <a:lnSpc>
                <a:spcPct val="115000"/>
              </a:lnSpc>
              <a:spcAft>
                <a:spcPts val="0"/>
              </a:spcAft>
            </a:pPr>
            <a:r>
              <a:rPr lang="de-DE" sz="1400" b="1" dirty="0">
                <a:solidFill>
                  <a:schemeClr val="accent2"/>
                </a:solidFill>
                <a:effectLst/>
                <a:latin typeface="Arial" panose="020B0604020202020204" pitchFamily="34" charset="0"/>
                <a:cs typeface="Arial" panose="020B0604020202020204" pitchFamily="34" charset="0"/>
              </a:rPr>
              <a:t>Kopfschmerzen</a:t>
            </a:r>
          </a:p>
          <a:p>
            <a:pPr marL="114300">
              <a:lnSpc>
                <a:spcPct val="115000"/>
              </a:lnSpc>
              <a:spcAft>
                <a:spcPts val="0"/>
              </a:spcAft>
            </a:pPr>
            <a:r>
              <a:rPr lang="de-DE" sz="1400" b="1" dirty="0">
                <a:solidFill>
                  <a:schemeClr val="accent2"/>
                </a:solidFill>
                <a:latin typeface="Arial" panose="020B0604020202020204" pitchFamily="34" charset="0"/>
                <a:cs typeface="Arial" panose="020B0604020202020204" pitchFamily="34" charset="0"/>
              </a:rPr>
              <a:t>Leichtes Druckgefühl</a:t>
            </a:r>
            <a:endParaRPr lang="de-DE" sz="1400" b="1" dirty="0">
              <a:solidFill>
                <a:schemeClr val="accent2"/>
              </a:solidFill>
              <a:effectLst/>
              <a:latin typeface="Arial" panose="020B0604020202020204" pitchFamily="34" charset="0"/>
              <a:cs typeface="Arial" panose="020B0604020202020204" pitchFamily="34" charset="0"/>
            </a:endParaRPr>
          </a:p>
        </p:txBody>
      </p:sp>
      <p:sp>
        <p:nvSpPr>
          <p:cNvPr id="17" name="Rechteck 16"/>
          <p:cNvSpPr/>
          <p:nvPr/>
        </p:nvSpPr>
        <p:spPr>
          <a:xfrm rot="16200000">
            <a:off x="10485235" y="2380950"/>
            <a:ext cx="2554361" cy="340093"/>
          </a:xfrm>
          <a:prstGeom prst="rect">
            <a:avLst/>
          </a:prstGeom>
          <a:ln>
            <a:solidFill>
              <a:schemeClr val="bg1">
                <a:lumMod val="50000"/>
              </a:schemeClr>
            </a:solidFill>
          </a:ln>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latin typeface="Arial" panose="020B0604020202020204" pitchFamily="34" charset="0"/>
                <a:cs typeface="Arial" panose="020B0604020202020204" pitchFamily="34" charset="0"/>
              </a:rPr>
              <a:t>Allgemeine Risikofaktoren</a:t>
            </a:r>
            <a:endParaRPr lang="de-DE" sz="1400" b="1" dirty="0">
              <a:solidFill>
                <a:schemeClr val="accent2">
                  <a:lumMod val="60000"/>
                  <a:lumOff val="40000"/>
                </a:schemeClr>
              </a:solidFill>
              <a:effectLst/>
              <a:latin typeface="Arial" panose="020B0604020202020204" pitchFamily="34" charset="0"/>
              <a:cs typeface="Arial" panose="020B0604020202020204" pitchFamily="34" charset="0"/>
            </a:endParaRPr>
          </a:p>
        </p:txBody>
      </p:sp>
      <p:sp>
        <p:nvSpPr>
          <p:cNvPr id="18" name="Rechteck 17"/>
          <p:cNvSpPr/>
          <p:nvPr/>
        </p:nvSpPr>
        <p:spPr>
          <a:xfrm rot="16200000">
            <a:off x="10652814" y="5017781"/>
            <a:ext cx="2219204" cy="340093"/>
          </a:xfrm>
          <a:prstGeom prst="rect">
            <a:avLst/>
          </a:prstGeom>
          <a:ln>
            <a:solidFill>
              <a:schemeClr val="bg1">
                <a:lumMod val="50000"/>
              </a:schemeClr>
            </a:solidFill>
          </a:ln>
        </p:spPr>
        <p:txBody>
          <a:bodyPr wrap="square">
            <a:spAutoFit/>
          </a:bodyPr>
          <a:lstStyle/>
          <a:p>
            <a:pPr marL="114300" algn="ctr">
              <a:lnSpc>
                <a:spcPct val="115000"/>
              </a:lnSpc>
              <a:spcBef>
                <a:spcPts val="1800"/>
              </a:spcBef>
              <a:spcAft>
                <a:spcPts val="0"/>
              </a:spcAft>
            </a:pPr>
            <a:r>
              <a:rPr lang="de-DE" sz="1400" b="1" dirty="0">
                <a:solidFill>
                  <a:schemeClr val="accent2"/>
                </a:solidFill>
                <a:latin typeface="Arial" panose="020B0604020202020204" pitchFamily="34" charset="0"/>
                <a:cs typeface="Arial" panose="020B0604020202020204" pitchFamily="34" charset="0"/>
              </a:rPr>
              <a:t>Symptome</a:t>
            </a:r>
            <a:endParaRPr lang="de-DE" sz="1400" b="1" dirty="0">
              <a:solidFill>
                <a:schemeClr val="accent2"/>
              </a:solidFill>
              <a:effectLst/>
              <a:latin typeface="Arial" panose="020B0604020202020204" pitchFamily="34" charset="0"/>
              <a:cs typeface="Arial" panose="020B0604020202020204" pitchFamily="34" charset="0"/>
            </a:endParaRPr>
          </a:p>
        </p:txBody>
      </p:sp>
      <p:sp>
        <p:nvSpPr>
          <p:cNvPr id="19" name="Rechteck 18"/>
          <p:cNvSpPr/>
          <p:nvPr/>
        </p:nvSpPr>
        <p:spPr>
          <a:xfrm>
            <a:off x="9866919" y="5467622"/>
            <a:ext cx="2087160" cy="814518"/>
          </a:xfrm>
          <a:prstGeom prst="rect">
            <a:avLst/>
          </a:prstGeom>
        </p:spPr>
        <p:txBody>
          <a:bodyPr wrap="square">
            <a:spAutoFit/>
          </a:bodyPr>
          <a:lstStyle/>
          <a:p>
            <a:pPr marL="114300">
              <a:lnSpc>
                <a:spcPct val="115000"/>
              </a:lnSpc>
              <a:spcBef>
                <a:spcPts val="1800"/>
              </a:spcBef>
            </a:pPr>
            <a:r>
              <a:rPr lang="de-DE" sz="1400" b="1" dirty="0">
                <a:solidFill>
                  <a:schemeClr val="accent2"/>
                </a:solidFill>
                <a:effectLst/>
                <a:latin typeface="Arial" panose="020B0604020202020204" pitchFamily="34" charset="0"/>
                <a:cs typeface="Arial" panose="020B0604020202020204" pitchFamily="34" charset="0"/>
              </a:rPr>
              <a:t>Tinnitus </a:t>
            </a:r>
            <a:br>
              <a:rPr lang="de-DE" sz="1400" b="1" dirty="0">
                <a:solidFill>
                  <a:schemeClr val="accent2"/>
                </a:solidFill>
                <a:effectLst/>
                <a:latin typeface="Arial" panose="020B0604020202020204" pitchFamily="34" charset="0"/>
                <a:cs typeface="Arial" panose="020B0604020202020204" pitchFamily="34" charset="0"/>
              </a:rPr>
            </a:br>
            <a:r>
              <a:rPr lang="de-DE" sz="1400" b="1" dirty="0">
                <a:solidFill>
                  <a:schemeClr val="accent2"/>
                </a:solidFill>
                <a:effectLst/>
                <a:latin typeface="Arial" panose="020B0604020202020204" pitchFamily="34" charset="0"/>
                <a:cs typeface="Arial" panose="020B0604020202020204" pitchFamily="34" charset="0"/>
              </a:rPr>
              <a:t>Schwindel, Gesichtsröte</a:t>
            </a:r>
          </a:p>
        </p:txBody>
      </p:sp>
      <p:sp>
        <p:nvSpPr>
          <p:cNvPr id="24" name="Rechteckige Legende 23"/>
          <p:cNvSpPr/>
          <p:nvPr/>
        </p:nvSpPr>
        <p:spPr>
          <a:xfrm>
            <a:off x="4639649" y="4093985"/>
            <a:ext cx="2603124" cy="316523"/>
          </a:xfrm>
          <a:prstGeom prst="wedgeRectCallout">
            <a:avLst>
              <a:gd name="adj1" fmla="val 152426"/>
              <a:gd name="adj2" fmla="val 7823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9866918" y="5133580"/>
            <a:ext cx="1862667" cy="340093"/>
          </a:xfrm>
          <a:prstGeom prst="rect">
            <a:avLst/>
          </a:prstGeom>
        </p:spPr>
        <p:txBody>
          <a:bodyPr wrap="square">
            <a:spAutoFit/>
          </a:bodyPr>
          <a:lstStyle/>
          <a:p>
            <a:pPr marL="114300">
              <a:lnSpc>
                <a:spcPct val="115000"/>
              </a:lnSpc>
              <a:spcBef>
                <a:spcPts val="1800"/>
              </a:spcBef>
              <a:spcAft>
                <a:spcPts val="0"/>
              </a:spcAft>
            </a:pPr>
            <a:r>
              <a:rPr lang="de-DE" sz="1400" b="1" dirty="0">
                <a:solidFill>
                  <a:schemeClr val="accent2">
                    <a:lumMod val="60000"/>
                    <a:lumOff val="40000"/>
                  </a:schemeClr>
                </a:solidFill>
                <a:effectLst/>
                <a:latin typeface="Arial" panose="020B0604020202020204" pitchFamily="34" charset="0"/>
                <a:cs typeface="Arial" panose="020B0604020202020204" pitchFamily="34" charset="0"/>
              </a:rPr>
              <a:t>Stress</a:t>
            </a:r>
          </a:p>
        </p:txBody>
      </p:sp>
      <p:sp>
        <p:nvSpPr>
          <p:cNvPr id="27" name="Rechteckige Legende 26"/>
          <p:cNvSpPr/>
          <p:nvPr/>
        </p:nvSpPr>
        <p:spPr>
          <a:xfrm>
            <a:off x="1702051" y="5733734"/>
            <a:ext cx="1738266" cy="316523"/>
          </a:xfrm>
          <a:prstGeom prst="wedgeRectCallout">
            <a:avLst>
              <a:gd name="adj1" fmla="val 425526"/>
              <a:gd name="adj2" fmla="val 16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ige Legende 27"/>
          <p:cNvSpPr/>
          <p:nvPr/>
        </p:nvSpPr>
        <p:spPr>
          <a:xfrm>
            <a:off x="838199" y="5187827"/>
            <a:ext cx="2602118" cy="316523"/>
          </a:xfrm>
          <a:prstGeom prst="wedgeRectCallout">
            <a:avLst>
              <a:gd name="adj1" fmla="val 300913"/>
              <a:gd name="adj2" fmla="val -17723"/>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23" name="Tabelle 22"/>
          <p:cNvGraphicFramePr>
            <a:graphicFrameLocks noGrp="1"/>
          </p:cNvGraphicFramePr>
          <p:nvPr>
            <p:extLst>
              <p:ext uri="{D42A27DB-BD31-4B8C-83A1-F6EECF244321}">
                <p14:modId xmlns:p14="http://schemas.microsoft.com/office/powerpoint/2010/main" val="1180578047"/>
              </p:ext>
            </p:extLst>
          </p:nvPr>
        </p:nvGraphicFramePr>
        <p:xfrm>
          <a:off x="838200" y="1123172"/>
          <a:ext cx="8644467" cy="5410010"/>
        </p:xfrm>
        <a:graphic>
          <a:graphicData uri="http://schemas.openxmlformats.org/drawingml/2006/table">
            <a:tbl>
              <a:tblPr firstRow="1" firstCol="1" bandRow="1">
                <a:tableStyleId>{2D5ABB26-0587-4C30-8999-92F81FD0307C}</a:tableStyleId>
              </a:tblPr>
              <a:tblGrid>
                <a:gridCol w="8644467">
                  <a:extLst>
                    <a:ext uri="{9D8B030D-6E8A-4147-A177-3AD203B41FA5}">
                      <a16:colId xmlns:a16="http://schemas.microsoft.com/office/drawing/2014/main" val="20000"/>
                    </a:ext>
                  </a:extLst>
                </a:gridCol>
              </a:tblGrid>
              <a:tr h="4056626">
                <a:tc>
                  <a:txBody>
                    <a:bodyPr/>
                    <a:lstStyle/>
                    <a:p>
                      <a:pPr algn="just">
                        <a:lnSpc>
                          <a:spcPct val="115000"/>
                        </a:lnSpc>
                        <a:spcAft>
                          <a:spcPts val="800"/>
                        </a:spcAft>
                      </a:pPr>
                      <a:r>
                        <a:rPr lang="de-DE" sz="1550" kern="1200" dirty="0">
                          <a:solidFill>
                            <a:schemeClr val="tx1"/>
                          </a:solidFill>
                          <a:effectLst/>
                          <a:latin typeface="Arial" panose="020B0604020202020204" pitchFamily="34" charset="0"/>
                          <a:ea typeface="+mn-ea"/>
                          <a:cs typeface="Arial" panose="020B0604020202020204" pitchFamily="34" charset="0"/>
                        </a:rPr>
                        <a:t>Helmut ist auf dem Weg zu seiner Stammkneipe Er ist mit Leib und Seele Landschaftsgärtner. Diesen Job macht er seit über 40 Jahren bei Wind und Wetter gerne. Etwas wehmütig denkt er an seinen Ruhestand in eineinhalb Jahren. Er hatte sich sehr daran gewöhnt mit den Kollegen nach Feierabend </a:t>
                      </a:r>
                      <a:r>
                        <a:rPr lang="de-DE" sz="1550" b="1" kern="1200" dirty="0">
                          <a:solidFill>
                            <a:schemeClr val="tx1"/>
                          </a:solidFill>
                          <a:effectLst/>
                          <a:latin typeface="Arial" panose="020B0604020202020204" pitchFamily="34" charset="0"/>
                          <a:ea typeface="+mn-ea"/>
                          <a:cs typeface="Arial" panose="020B0604020202020204" pitchFamily="34" charset="0"/>
                        </a:rPr>
                        <a:t>oft ein oder zwei Bierchen</a:t>
                      </a:r>
                      <a:r>
                        <a:rPr lang="de-DE" sz="1550" kern="1200" dirty="0">
                          <a:solidFill>
                            <a:schemeClr val="tx1"/>
                          </a:solidFill>
                          <a:effectLst/>
                          <a:latin typeface="Arial" panose="020B0604020202020204" pitchFamily="34" charset="0"/>
                          <a:ea typeface="+mn-ea"/>
                          <a:cs typeface="Arial" panose="020B0604020202020204" pitchFamily="34" charset="0"/>
                        </a:rPr>
                        <a:t> zusammen zu trinken und über Gott und die Welt zu quatschen: Fußball, Politik und die alten Zeiten. Er wird es vermissen. Doch jetzt macht er sich erst einmal auf den Weg zur Kneipe – noch ist es nicht soweit. Nach den Jahren kann man Helmut das </a:t>
                      </a:r>
                      <a:r>
                        <a:rPr lang="de-DE" sz="1550" b="1" kern="1200" dirty="0">
                          <a:solidFill>
                            <a:schemeClr val="tx1"/>
                          </a:solidFill>
                          <a:effectLst/>
                          <a:latin typeface="Arial" panose="020B0604020202020204" pitchFamily="34" charset="0"/>
                          <a:ea typeface="+mn-ea"/>
                          <a:cs typeface="Arial" panose="020B0604020202020204" pitchFamily="34" charset="0"/>
                        </a:rPr>
                        <a:t>viele Bier</a:t>
                      </a:r>
                      <a:r>
                        <a:rPr lang="de-DE" sz="1550" kern="1200" dirty="0">
                          <a:solidFill>
                            <a:schemeClr val="tx1"/>
                          </a:solidFill>
                          <a:effectLst/>
                          <a:latin typeface="Arial" panose="020B0604020202020204" pitchFamily="34" charset="0"/>
                          <a:ea typeface="+mn-ea"/>
                          <a:cs typeface="Arial" panose="020B0604020202020204" pitchFamily="34" charset="0"/>
                        </a:rPr>
                        <a:t> ansehen. Er hat einen </a:t>
                      </a:r>
                      <a:r>
                        <a:rPr lang="de-DE" sz="1550" b="1" kern="1200" dirty="0">
                          <a:solidFill>
                            <a:schemeClr val="tx1"/>
                          </a:solidFill>
                          <a:effectLst/>
                          <a:latin typeface="Arial" panose="020B0604020202020204" pitchFamily="34" charset="0"/>
                          <a:ea typeface="+mn-ea"/>
                          <a:cs typeface="Arial" panose="020B0604020202020204" pitchFamily="34" charset="0"/>
                        </a:rPr>
                        <a:t>ordentlichen Bierbauch</a:t>
                      </a:r>
                      <a:r>
                        <a:rPr lang="de-DE" sz="1550" kern="1200" dirty="0">
                          <a:solidFill>
                            <a:schemeClr val="tx1"/>
                          </a:solidFill>
                          <a:effectLst/>
                          <a:latin typeface="Arial" panose="020B0604020202020204" pitchFamily="34" charset="0"/>
                          <a:ea typeface="+mn-ea"/>
                          <a:cs typeface="Arial" panose="020B0604020202020204" pitchFamily="34" charset="0"/>
                        </a:rPr>
                        <a:t> und raucht </a:t>
                      </a:r>
                      <a:r>
                        <a:rPr lang="de-DE" sz="1550" b="0" kern="1200" dirty="0">
                          <a:solidFill>
                            <a:schemeClr val="tx1"/>
                          </a:solidFill>
                          <a:effectLst/>
                          <a:latin typeface="Arial" panose="020B0604020202020204" pitchFamily="34" charset="0"/>
                          <a:ea typeface="+mn-ea"/>
                          <a:cs typeface="Arial" panose="020B0604020202020204" pitchFamily="34" charset="0"/>
                        </a:rPr>
                        <a:t>mindestens </a:t>
                      </a:r>
                      <a:r>
                        <a:rPr lang="de-DE" sz="1550" b="1" kern="1200" dirty="0">
                          <a:solidFill>
                            <a:schemeClr val="tx1"/>
                          </a:solidFill>
                          <a:effectLst/>
                          <a:latin typeface="Arial" panose="020B0604020202020204" pitchFamily="34" charset="0"/>
                          <a:ea typeface="+mn-ea"/>
                          <a:cs typeface="Arial" panose="020B0604020202020204" pitchFamily="34" charset="0"/>
                        </a:rPr>
                        <a:t>eine Schachtel Zigaretten am Tag</a:t>
                      </a:r>
                      <a:r>
                        <a:rPr lang="de-DE" sz="1550" kern="1200" dirty="0">
                          <a:solidFill>
                            <a:schemeClr val="tx1"/>
                          </a:solidFill>
                          <a:effectLst/>
                          <a:latin typeface="Arial" panose="020B0604020202020204" pitchFamily="34" charset="0"/>
                          <a:ea typeface="+mn-ea"/>
                          <a:cs typeface="Arial" panose="020B0604020202020204" pitchFamily="34" charset="0"/>
                        </a:rPr>
                        <a:t>. Man erkennt ihn sofort an seinem Bart und seinem roten Shirt, welches er immer zur Arbeit trägt. Für seine </a:t>
                      </a:r>
                      <a:r>
                        <a:rPr lang="de-DE" sz="1550" b="1" kern="1200" dirty="0">
                          <a:solidFill>
                            <a:schemeClr val="tx1"/>
                          </a:solidFill>
                          <a:effectLst/>
                          <a:latin typeface="Arial" panose="020B0604020202020204" pitchFamily="34" charset="0"/>
                          <a:ea typeface="+mn-ea"/>
                          <a:cs typeface="Arial" panose="020B0604020202020204" pitchFamily="34" charset="0"/>
                        </a:rPr>
                        <a:t>63 Jahre</a:t>
                      </a:r>
                      <a:r>
                        <a:rPr lang="de-DE" sz="1550" kern="1200" dirty="0">
                          <a:solidFill>
                            <a:schemeClr val="tx1"/>
                          </a:solidFill>
                          <a:effectLst/>
                          <a:latin typeface="Arial" panose="020B0604020202020204" pitchFamily="34" charset="0"/>
                          <a:ea typeface="+mn-ea"/>
                          <a:cs typeface="Arial" panose="020B0604020202020204" pitchFamily="34" charset="0"/>
                        </a:rPr>
                        <a:t> hält sich Helmut für einen gesundheitlich fitten Mann. Sobald sein Sohn sein Eigenheim fertig gebaut hat, freut er sich schon darauf, ihm beim Anlegen des Gartens zu beraten. Genug Erfahrung hat er ja! Helmut bekommt ein </a:t>
                      </a:r>
                      <a:r>
                        <a:rPr lang="de-DE" sz="1550" b="1" kern="1200" dirty="0">
                          <a:solidFill>
                            <a:schemeClr val="tx1"/>
                          </a:solidFill>
                          <a:effectLst/>
                          <a:latin typeface="Arial" panose="020B0604020202020204" pitchFamily="34" charset="0"/>
                          <a:ea typeface="+mn-ea"/>
                          <a:cs typeface="Arial" panose="020B0604020202020204" pitchFamily="34" charset="0"/>
                        </a:rPr>
                        <a:t>wenig Kopfdruck</a:t>
                      </a:r>
                      <a:r>
                        <a:rPr lang="de-DE" sz="1550" kern="1200" dirty="0">
                          <a:solidFill>
                            <a:schemeClr val="tx1"/>
                          </a:solidFill>
                          <a:effectLst/>
                          <a:latin typeface="Arial" panose="020B0604020202020204" pitchFamily="34" charset="0"/>
                          <a:ea typeface="+mn-ea"/>
                          <a:cs typeface="Arial" panose="020B0604020202020204" pitchFamily="34" charset="0"/>
                        </a:rPr>
                        <a:t> und einen </a:t>
                      </a:r>
                      <a:r>
                        <a:rPr lang="de-DE" sz="1550" b="1" kern="1200" dirty="0">
                          <a:solidFill>
                            <a:schemeClr val="tx1"/>
                          </a:solidFill>
                          <a:effectLst/>
                          <a:latin typeface="Arial" panose="020B0604020202020204" pitchFamily="34" charset="0"/>
                          <a:ea typeface="+mn-ea"/>
                          <a:cs typeface="Arial" panose="020B0604020202020204" pitchFamily="34" charset="0"/>
                        </a:rPr>
                        <a:t>leichten Druck in der Brust</a:t>
                      </a:r>
                      <a:r>
                        <a:rPr lang="de-DE" sz="1550" kern="1200" dirty="0">
                          <a:solidFill>
                            <a:schemeClr val="tx1"/>
                          </a:solidFill>
                          <a:effectLst/>
                          <a:latin typeface="Arial" panose="020B0604020202020204" pitchFamily="34" charset="0"/>
                          <a:ea typeface="+mn-ea"/>
                          <a:cs typeface="Arial" panose="020B0604020202020204" pitchFamily="34" charset="0"/>
                        </a:rPr>
                        <a:t> – mag an der Lautstärke und der Luft in der Kneipe liegen, in der mittlerweile angekommen war, denkt Helmut. Und weil die Beschwerden wie immer wieder so schnell weg sind, wie sie kommen, geht er deswegen auch nicht zum Arzt – ein richtiger Kerl kennt keinen Schmerz. Die letzten beiden Tage </a:t>
                      </a:r>
                      <a:r>
                        <a:rPr lang="de-DE" sz="1550" b="0" kern="1200" dirty="0">
                          <a:solidFill>
                            <a:schemeClr val="tx1"/>
                          </a:solidFill>
                          <a:effectLst/>
                          <a:latin typeface="Arial" panose="020B0604020202020204" pitchFamily="34" charset="0"/>
                          <a:ea typeface="+mn-ea"/>
                          <a:cs typeface="Arial" panose="020B0604020202020204" pitchFamily="34" charset="0"/>
                        </a:rPr>
                        <a:t>waren</a:t>
                      </a:r>
                      <a:r>
                        <a:rPr lang="de-DE" sz="1550" b="1" kern="1200" dirty="0">
                          <a:solidFill>
                            <a:schemeClr val="tx1"/>
                          </a:solidFill>
                          <a:effectLst/>
                          <a:latin typeface="Arial" panose="020B0604020202020204" pitchFamily="34" charset="0"/>
                          <a:ea typeface="+mn-ea"/>
                          <a:cs typeface="Arial" panose="020B0604020202020204" pitchFamily="34" charset="0"/>
                        </a:rPr>
                        <a:t> vollgestopft mit Aufträgen</a:t>
                      </a:r>
                      <a:r>
                        <a:rPr lang="de-DE" sz="1550" kern="1200" dirty="0">
                          <a:solidFill>
                            <a:schemeClr val="tx1"/>
                          </a:solidFill>
                          <a:effectLst/>
                          <a:latin typeface="Arial" panose="020B0604020202020204" pitchFamily="34" charset="0"/>
                          <a:ea typeface="+mn-ea"/>
                          <a:cs typeface="Arial" panose="020B0604020202020204" pitchFamily="34" charset="0"/>
                        </a:rPr>
                        <a:t> und bei einem Kunden mussten sie sich beeilen, fertig zu werden. Heute </a:t>
                      </a:r>
                      <a:r>
                        <a:rPr lang="de-DE" sz="1550" b="1" kern="1200" dirty="0">
                          <a:solidFill>
                            <a:schemeClr val="tx1"/>
                          </a:solidFill>
                          <a:effectLst/>
                          <a:latin typeface="Arial" panose="020B0604020202020204" pitchFamily="34" charset="0"/>
                          <a:ea typeface="+mn-ea"/>
                          <a:cs typeface="Arial" panose="020B0604020202020204" pitchFamily="34" charset="0"/>
                        </a:rPr>
                        <a:t>dröhnt</a:t>
                      </a:r>
                      <a:r>
                        <a:rPr lang="de-DE" sz="1550" kern="1200" dirty="0">
                          <a:solidFill>
                            <a:schemeClr val="tx1"/>
                          </a:solidFill>
                          <a:effectLst/>
                          <a:latin typeface="Arial" panose="020B0604020202020204" pitchFamily="34" charset="0"/>
                          <a:ea typeface="+mn-ea"/>
                          <a:cs typeface="Arial" panose="020B0604020202020204" pitchFamily="34" charset="0"/>
                        </a:rPr>
                        <a:t> ihm sein </a:t>
                      </a:r>
                      <a:r>
                        <a:rPr lang="de-DE" sz="1550" b="1" kern="1200" dirty="0">
                          <a:solidFill>
                            <a:schemeClr val="tx1"/>
                          </a:solidFill>
                          <a:effectLst/>
                          <a:latin typeface="Arial" panose="020B0604020202020204" pitchFamily="34" charset="0"/>
                          <a:ea typeface="+mn-ea"/>
                          <a:cs typeface="Arial" panose="020B0604020202020204" pitchFamily="34" charset="0"/>
                        </a:rPr>
                        <a:t>Kopf</a:t>
                      </a:r>
                      <a:r>
                        <a:rPr lang="de-DE" sz="1550" kern="1200" dirty="0">
                          <a:solidFill>
                            <a:schemeClr val="tx1"/>
                          </a:solidFill>
                          <a:effectLst/>
                          <a:latin typeface="Arial" panose="020B0604020202020204" pitchFamily="34" charset="0"/>
                          <a:ea typeface="+mn-ea"/>
                          <a:cs typeface="Arial" panose="020B0604020202020204" pitchFamily="34" charset="0"/>
                        </a:rPr>
                        <a:t>, jedoch stärker als sonst. Hinzu kommt noch ein </a:t>
                      </a:r>
                      <a:r>
                        <a:rPr lang="de-DE" sz="1550" b="1" kern="1200" dirty="0">
                          <a:solidFill>
                            <a:schemeClr val="tx1"/>
                          </a:solidFill>
                          <a:effectLst/>
                          <a:latin typeface="Arial" panose="020B0604020202020204" pitchFamily="34" charset="0"/>
                          <a:ea typeface="+mn-ea"/>
                          <a:cs typeface="Arial" panose="020B0604020202020204" pitchFamily="34" charset="0"/>
                        </a:rPr>
                        <a:t>Ohrensausen </a:t>
                      </a:r>
                      <a:r>
                        <a:rPr lang="de-DE" sz="1550" kern="1200" dirty="0">
                          <a:solidFill>
                            <a:schemeClr val="tx1"/>
                          </a:solidFill>
                          <a:effectLst/>
                          <a:latin typeface="Arial" panose="020B0604020202020204" pitchFamily="34" charset="0"/>
                          <a:ea typeface="+mn-ea"/>
                          <a:cs typeface="Arial" panose="020B0604020202020204" pitchFamily="34" charset="0"/>
                        </a:rPr>
                        <a:t>und ihm wird </a:t>
                      </a:r>
                      <a:r>
                        <a:rPr lang="de-DE" sz="1550" b="1" kern="1200" dirty="0">
                          <a:solidFill>
                            <a:schemeClr val="tx1"/>
                          </a:solidFill>
                          <a:effectLst/>
                          <a:latin typeface="Arial" panose="020B0604020202020204" pitchFamily="34" charset="0"/>
                          <a:ea typeface="+mn-ea"/>
                          <a:cs typeface="Arial" panose="020B0604020202020204" pitchFamily="34" charset="0"/>
                        </a:rPr>
                        <a:t>ganz schwindelig </a:t>
                      </a:r>
                      <a:r>
                        <a:rPr lang="de-DE" sz="1550" kern="1200" dirty="0">
                          <a:solidFill>
                            <a:schemeClr val="tx1"/>
                          </a:solidFill>
                          <a:effectLst/>
                          <a:latin typeface="Arial" panose="020B0604020202020204" pitchFamily="34" charset="0"/>
                          <a:ea typeface="+mn-ea"/>
                          <a:cs typeface="Arial" panose="020B0604020202020204" pitchFamily="34" charset="0"/>
                        </a:rPr>
                        <a:t>– da muss sich Helmut erst einmal vom Barhocker in einen Stuhl setzen. Ob er sich überanstrengt hatte, denkt er, und fühlt seine </a:t>
                      </a:r>
                      <a:r>
                        <a:rPr lang="de-DE" sz="1550" b="1" kern="1200" dirty="0">
                          <a:solidFill>
                            <a:schemeClr val="tx1"/>
                          </a:solidFill>
                          <a:effectLst/>
                          <a:latin typeface="Arial" panose="020B0604020202020204" pitchFamily="34" charset="0"/>
                          <a:ea typeface="+mn-ea"/>
                          <a:cs typeface="Arial" panose="020B0604020202020204" pitchFamily="34" charset="0"/>
                        </a:rPr>
                        <a:t>roten, heißen Wangen und Ohren</a:t>
                      </a:r>
                      <a:r>
                        <a:rPr lang="de-DE" sz="1550" kern="1200" dirty="0">
                          <a:solidFill>
                            <a:schemeClr val="tx1"/>
                          </a:solidFill>
                          <a:effectLst/>
                          <a:latin typeface="Arial" panose="020B0604020202020204" pitchFamily="34" charset="0"/>
                          <a:ea typeface="+mn-ea"/>
                          <a:cs typeface="Arial" panose="020B0604020202020204" pitchFamily="34" charset="0"/>
                        </a:rPr>
                        <a:t>. Etwas später geht er nach Hause. Seine Frau besteht darauf, dass er zum Arzt geht.</a:t>
                      </a:r>
                      <a:endParaRPr lang="de-DE" sz="1550" b="0" dirty="0">
                        <a:effectLst/>
                        <a:latin typeface="Arial" panose="020B0604020202020204" pitchFamily="34" charset="0"/>
                        <a:ea typeface="Calibri" panose="020F0502020204030204" pitchFamily="34" charset="0"/>
                        <a:cs typeface="Arial" panose="020B0604020202020204" pitchFamily="34" charset="0"/>
                      </a:endParaRPr>
                    </a:p>
                  </a:txBody>
                  <a:tcPr marL="62410" marR="6241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5212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16" fill="hold" grpId="0" nodeType="withEffect">
                                  <p:stCondLst>
                                    <p:cond delay="100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grpId="0" nodeType="withEffect">
                                  <p:stCondLst>
                                    <p:cond delay="100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cBhvr>
                                        <p:cTn id="24" dur="500"/>
                                        <p:tgtEl>
                                          <p:spTgt spid="20"/>
                                        </p:tgtEl>
                                      </p:cBhvr>
                                    </p:animEffect>
                                  </p:childTnLst>
                                </p:cTn>
                              </p:par>
                              <p:par>
                                <p:cTn id="25" presetID="53" presetClass="entr" presetSubtype="16" fill="hold" grpId="0" nodeType="withEffect">
                                  <p:stCondLst>
                                    <p:cond delay="10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grpId="0" nodeType="withEffect">
                                  <p:stCondLst>
                                    <p:cond delay="100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par>
                                <p:cTn id="35" presetID="53" presetClass="entr" presetSubtype="16" fill="hold" grpId="0" nodeType="withEffect">
                                  <p:stCondLst>
                                    <p:cond delay="100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grpId="0" nodeType="withEffect">
                                  <p:stCondLst>
                                    <p:cond delay="100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grpId="0" nodeType="withEffect">
                                  <p:stCondLst>
                                    <p:cond delay="100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Effect transition="in" filter="fade">
                                      <p:cBhvr>
                                        <p:cTn id="49" dur="500"/>
                                        <p:tgtEl>
                                          <p:spTgt spid="7"/>
                                        </p:tgtEl>
                                      </p:cBhvr>
                                    </p:animEffect>
                                  </p:childTnLst>
                                </p:cTn>
                              </p:par>
                              <p:par>
                                <p:cTn id="50" presetID="53" presetClass="entr" presetSubtype="16" fill="hold" grpId="0" nodeType="withEffect">
                                  <p:stCondLst>
                                    <p:cond delay="1000"/>
                                  </p:stCondLst>
                                  <p:childTnLst>
                                    <p:set>
                                      <p:cBhvr>
                                        <p:cTn id="51" dur="1" fill="hold">
                                          <p:stCondLst>
                                            <p:cond delay="0"/>
                                          </p:stCondLst>
                                        </p:cTn>
                                        <p:tgtEl>
                                          <p:spTgt spid="6"/>
                                        </p:tgtEl>
                                        <p:attrNameLst>
                                          <p:attrName>style.visibility</p:attrName>
                                        </p:attrNameLst>
                                      </p:cBhvr>
                                      <p:to>
                                        <p:strVal val="visible"/>
                                      </p:to>
                                    </p:set>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fltVal val="0"/>
                                          </p:val>
                                        </p:tav>
                                        <p:tav tm="100000">
                                          <p:val>
                                            <p:strVal val="#ppt_h"/>
                                          </p:val>
                                        </p:tav>
                                      </p:tavLst>
                                    </p:anim>
                                    <p:animEffect transition="in" filter="fade">
                                      <p:cBhvr>
                                        <p:cTn id="54" dur="500"/>
                                        <p:tgtEl>
                                          <p:spTgt spid="6"/>
                                        </p:tgtEl>
                                      </p:cBhvr>
                                    </p:animEffect>
                                  </p:childTnLst>
                                </p:cTn>
                              </p:par>
                              <p:par>
                                <p:cTn id="55" presetID="53" presetClass="entr" presetSubtype="16" fill="hold" grpId="0" nodeType="withEffect">
                                  <p:stCondLst>
                                    <p:cond delay="1000"/>
                                  </p:stCondLst>
                                  <p:childTnLst>
                                    <p:set>
                                      <p:cBhvr>
                                        <p:cTn id="56" dur="1" fill="hold">
                                          <p:stCondLst>
                                            <p:cond delay="0"/>
                                          </p:stCondLst>
                                        </p:cTn>
                                        <p:tgtEl>
                                          <p:spTgt spid="8"/>
                                        </p:tgtEl>
                                        <p:attrNameLst>
                                          <p:attrName>style.visibility</p:attrName>
                                        </p:attrNameLst>
                                      </p:cBhvr>
                                      <p:to>
                                        <p:strVal val="visible"/>
                                      </p:to>
                                    </p:set>
                                    <p:anim calcmode="lin" valueType="num">
                                      <p:cBhvr>
                                        <p:cTn id="57" dur="500" fill="hold"/>
                                        <p:tgtEl>
                                          <p:spTgt spid="8"/>
                                        </p:tgtEl>
                                        <p:attrNameLst>
                                          <p:attrName>ppt_w</p:attrName>
                                        </p:attrNameLst>
                                      </p:cBhvr>
                                      <p:tavLst>
                                        <p:tav tm="0">
                                          <p:val>
                                            <p:fltVal val="0"/>
                                          </p:val>
                                        </p:tav>
                                        <p:tav tm="100000">
                                          <p:val>
                                            <p:strVal val="#ppt_w"/>
                                          </p:val>
                                        </p:tav>
                                      </p:tavLst>
                                    </p:anim>
                                    <p:anim calcmode="lin" valueType="num">
                                      <p:cBhvr>
                                        <p:cTn id="58" dur="500" fill="hold"/>
                                        <p:tgtEl>
                                          <p:spTgt spid="8"/>
                                        </p:tgtEl>
                                        <p:attrNameLst>
                                          <p:attrName>ppt_h</p:attrName>
                                        </p:attrNameLst>
                                      </p:cBhvr>
                                      <p:tavLst>
                                        <p:tav tm="0">
                                          <p:val>
                                            <p:fltVal val="0"/>
                                          </p:val>
                                        </p:tav>
                                        <p:tav tm="100000">
                                          <p:val>
                                            <p:strVal val="#ppt_h"/>
                                          </p:val>
                                        </p:tav>
                                      </p:tavLst>
                                    </p:anim>
                                    <p:animEffect transition="in" filter="fade">
                                      <p:cBhvr>
                                        <p:cTn id="59" dur="500"/>
                                        <p:tgtEl>
                                          <p:spTgt spid="8"/>
                                        </p:tgtEl>
                                      </p:cBhvr>
                                    </p:animEffect>
                                  </p:childTnLst>
                                </p:cTn>
                              </p:par>
                              <p:par>
                                <p:cTn id="60" presetID="53" presetClass="entr" presetSubtype="16" fill="hold" grpId="0" nodeType="withEffect">
                                  <p:stCondLst>
                                    <p:cond delay="100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ppt_w</p:attrName>
                                        </p:attrNameLst>
                                      </p:cBhvr>
                                      <p:tavLst>
                                        <p:tav tm="0">
                                          <p:val>
                                            <p:fltVal val="0"/>
                                          </p:val>
                                        </p:tav>
                                        <p:tav tm="100000">
                                          <p:val>
                                            <p:strVal val="#ppt_w"/>
                                          </p:val>
                                        </p:tav>
                                      </p:tavLst>
                                    </p:anim>
                                    <p:anim calcmode="lin" valueType="num">
                                      <p:cBhvr>
                                        <p:cTn id="63" dur="500" fill="hold"/>
                                        <p:tgtEl>
                                          <p:spTgt spid="10"/>
                                        </p:tgtEl>
                                        <p:attrNameLst>
                                          <p:attrName>ppt_h</p:attrName>
                                        </p:attrNameLst>
                                      </p:cBhvr>
                                      <p:tavLst>
                                        <p:tav tm="0">
                                          <p:val>
                                            <p:fltVal val="0"/>
                                          </p:val>
                                        </p:tav>
                                        <p:tav tm="100000">
                                          <p:val>
                                            <p:strVal val="#ppt_h"/>
                                          </p:val>
                                        </p:tav>
                                      </p:tavLst>
                                    </p:anim>
                                    <p:animEffect transition="in" filter="fade">
                                      <p:cBhvr>
                                        <p:cTn id="64" dur="500"/>
                                        <p:tgtEl>
                                          <p:spTgt spid="10"/>
                                        </p:tgtEl>
                                      </p:cBhvr>
                                    </p:animEffect>
                                  </p:childTnLst>
                                </p:cTn>
                              </p:par>
                              <p:par>
                                <p:cTn id="65" presetID="53" presetClass="entr" presetSubtype="16" fill="hold" grpId="0" nodeType="withEffect">
                                  <p:stCondLst>
                                    <p:cond delay="100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childTnLst>
                                </p:cTn>
                              </p:par>
                              <p:par>
                                <p:cTn id="70" presetID="53" presetClass="entr" presetSubtype="16" fill="hold" grpId="0" nodeType="withEffect">
                                  <p:stCondLst>
                                    <p:cond delay="1000"/>
                                  </p:stCondLst>
                                  <p:childTnLst>
                                    <p:set>
                                      <p:cBhvr>
                                        <p:cTn id="71" dur="1" fill="hold">
                                          <p:stCondLst>
                                            <p:cond delay="0"/>
                                          </p:stCondLst>
                                        </p:cTn>
                                        <p:tgtEl>
                                          <p:spTgt spid="13"/>
                                        </p:tgtEl>
                                        <p:attrNameLst>
                                          <p:attrName>style.visibility</p:attrName>
                                        </p:attrNameLst>
                                      </p:cBhvr>
                                      <p:to>
                                        <p:strVal val="visible"/>
                                      </p:to>
                                    </p:set>
                                    <p:anim calcmode="lin" valueType="num">
                                      <p:cBhvr>
                                        <p:cTn id="72" dur="500" fill="hold"/>
                                        <p:tgtEl>
                                          <p:spTgt spid="13"/>
                                        </p:tgtEl>
                                        <p:attrNameLst>
                                          <p:attrName>ppt_w</p:attrName>
                                        </p:attrNameLst>
                                      </p:cBhvr>
                                      <p:tavLst>
                                        <p:tav tm="0">
                                          <p:val>
                                            <p:fltVal val="0"/>
                                          </p:val>
                                        </p:tav>
                                        <p:tav tm="100000">
                                          <p:val>
                                            <p:strVal val="#ppt_w"/>
                                          </p:val>
                                        </p:tav>
                                      </p:tavLst>
                                    </p:anim>
                                    <p:anim calcmode="lin" valueType="num">
                                      <p:cBhvr>
                                        <p:cTn id="73" dur="500" fill="hold"/>
                                        <p:tgtEl>
                                          <p:spTgt spid="13"/>
                                        </p:tgtEl>
                                        <p:attrNameLst>
                                          <p:attrName>ppt_h</p:attrName>
                                        </p:attrNameLst>
                                      </p:cBhvr>
                                      <p:tavLst>
                                        <p:tav tm="0">
                                          <p:val>
                                            <p:fltVal val="0"/>
                                          </p:val>
                                        </p:tav>
                                        <p:tav tm="100000">
                                          <p:val>
                                            <p:strVal val="#ppt_h"/>
                                          </p:val>
                                        </p:tav>
                                      </p:tavLst>
                                    </p:anim>
                                    <p:animEffect transition="in" filter="fade">
                                      <p:cBhvr>
                                        <p:cTn id="74" dur="500"/>
                                        <p:tgtEl>
                                          <p:spTgt spid="13"/>
                                        </p:tgtEl>
                                      </p:cBhvr>
                                    </p:animEffect>
                                  </p:childTnLst>
                                </p:cTn>
                              </p:par>
                              <p:par>
                                <p:cTn id="75" presetID="53" presetClass="entr" presetSubtype="16" fill="hold" grpId="0" nodeType="withEffect">
                                  <p:stCondLst>
                                    <p:cond delay="100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par>
                                <p:cTn id="80" presetID="53" presetClass="entr" presetSubtype="16" fill="hold" grpId="0" nodeType="withEffect">
                                  <p:stCondLst>
                                    <p:cond delay="1000"/>
                                  </p:stCondLst>
                                  <p:childTnLst>
                                    <p:set>
                                      <p:cBhvr>
                                        <p:cTn id="81" dur="1" fill="hold">
                                          <p:stCondLst>
                                            <p:cond delay="0"/>
                                          </p:stCondLst>
                                        </p:cTn>
                                        <p:tgtEl>
                                          <p:spTgt spid="17"/>
                                        </p:tgtEl>
                                        <p:attrNameLst>
                                          <p:attrName>style.visibility</p:attrName>
                                        </p:attrNameLst>
                                      </p:cBhvr>
                                      <p:to>
                                        <p:strVal val="visible"/>
                                      </p:to>
                                    </p:set>
                                    <p:anim calcmode="lin" valueType="num">
                                      <p:cBhvr>
                                        <p:cTn id="82" dur="500" fill="hold"/>
                                        <p:tgtEl>
                                          <p:spTgt spid="17"/>
                                        </p:tgtEl>
                                        <p:attrNameLst>
                                          <p:attrName>ppt_w</p:attrName>
                                        </p:attrNameLst>
                                      </p:cBhvr>
                                      <p:tavLst>
                                        <p:tav tm="0">
                                          <p:val>
                                            <p:fltVal val="0"/>
                                          </p:val>
                                        </p:tav>
                                        <p:tav tm="100000">
                                          <p:val>
                                            <p:strVal val="#ppt_w"/>
                                          </p:val>
                                        </p:tav>
                                      </p:tavLst>
                                    </p:anim>
                                    <p:anim calcmode="lin" valueType="num">
                                      <p:cBhvr>
                                        <p:cTn id="83" dur="500" fill="hold"/>
                                        <p:tgtEl>
                                          <p:spTgt spid="17"/>
                                        </p:tgtEl>
                                        <p:attrNameLst>
                                          <p:attrName>ppt_h</p:attrName>
                                        </p:attrNameLst>
                                      </p:cBhvr>
                                      <p:tavLst>
                                        <p:tav tm="0">
                                          <p:val>
                                            <p:fltVal val="0"/>
                                          </p:val>
                                        </p:tav>
                                        <p:tav tm="100000">
                                          <p:val>
                                            <p:strVal val="#ppt_h"/>
                                          </p:val>
                                        </p:tav>
                                      </p:tavLst>
                                    </p:anim>
                                    <p:animEffect transition="in" filter="fade">
                                      <p:cBhvr>
                                        <p:cTn id="84" dur="500"/>
                                        <p:tgtEl>
                                          <p:spTgt spid="17"/>
                                        </p:tgtEl>
                                      </p:cBhvr>
                                    </p:animEffect>
                                  </p:childTnLst>
                                </p:cTn>
                              </p:par>
                              <p:par>
                                <p:cTn id="85" presetID="53" presetClass="entr" presetSubtype="16" fill="hold" grpId="0" nodeType="withEffect">
                                  <p:stCondLst>
                                    <p:cond delay="1000"/>
                                  </p:stCondLst>
                                  <p:childTnLst>
                                    <p:set>
                                      <p:cBhvr>
                                        <p:cTn id="86" dur="1" fill="hold">
                                          <p:stCondLst>
                                            <p:cond delay="0"/>
                                          </p:stCondLst>
                                        </p:cTn>
                                        <p:tgtEl>
                                          <p:spTgt spid="18"/>
                                        </p:tgtEl>
                                        <p:attrNameLst>
                                          <p:attrName>style.visibility</p:attrName>
                                        </p:attrNameLst>
                                      </p:cBhvr>
                                      <p:to>
                                        <p:strVal val="visible"/>
                                      </p:to>
                                    </p:set>
                                    <p:anim calcmode="lin" valueType="num">
                                      <p:cBhvr>
                                        <p:cTn id="87" dur="500" fill="hold"/>
                                        <p:tgtEl>
                                          <p:spTgt spid="18"/>
                                        </p:tgtEl>
                                        <p:attrNameLst>
                                          <p:attrName>ppt_w</p:attrName>
                                        </p:attrNameLst>
                                      </p:cBhvr>
                                      <p:tavLst>
                                        <p:tav tm="0">
                                          <p:val>
                                            <p:fltVal val="0"/>
                                          </p:val>
                                        </p:tav>
                                        <p:tav tm="100000">
                                          <p:val>
                                            <p:strVal val="#ppt_w"/>
                                          </p:val>
                                        </p:tav>
                                      </p:tavLst>
                                    </p:anim>
                                    <p:anim calcmode="lin" valueType="num">
                                      <p:cBhvr>
                                        <p:cTn id="88" dur="500" fill="hold"/>
                                        <p:tgtEl>
                                          <p:spTgt spid="18"/>
                                        </p:tgtEl>
                                        <p:attrNameLst>
                                          <p:attrName>ppt_h</p:attrName>
                                        </p:attrNameLst>
                                      </p:cBhvr>
                                      <p:tavLst>
                                        <p:tav tm="0">
                                          <p:val>
                                            <p:fltVal val="0"/>
                                          </p:val>
                                        </p:tav>
                                        <p:tav tm="100000">
                                          <p:val>
                                            <p:strVal val="#ppt_h"/>
                                          </p:val>
                                        </p:tav>
                                      </p:tavLst>
                                    </p:anim>
                                    <p:animEffect transition="in" filter="fade">
                                      <p:cBhvr>
                                        <p:cTn id="89" dur="500"/>
                                        <p:tgtEl>
                                          <p:spTgt spid="18"/>
                                        </p:tgtEl>
                                      </p:cBhvr>
                                    </p:animEffect>
                                  </p:childTnLst>
                                </p:cTn>
                              </p:par>
                              <p:par>
                                <p:cTn id="90" presetID="53" presetClass="entr" presetSubtype="16" fill="hold" grpId="0" nodeType="withEffect">
                                  <p:stCondLst>
                                    <p:cond delay="1000"/>
                                  </p:stCondLst>
                                  <p:childTnLst>
                                    <p:set>
                                      <p:cBhvr>
                                        <p:cTn id="91" dur="1" fill="hold">
                                          <p:stCondLst>
                                            <p:cond delay="0"/>
                                          </p:stCondLst>
                                        </p:cTn>
                                        <p:tgtEl>
                                          <p:spTgt spid="19"/>
                                        </p:tgtEl>
                                        <p:attrNameLst>
                                          <p:attrName>style.visibility</p:attrName>
                                        </p:attrNameLst>
                                      </p:cBhvr>
                                      <p:to>
                                        <p:strVal val="visible"/>
                                      </p:to>
                                    </p:set>
                                    <p:anim calcmode="lin" valueType="num">
                                      <p:cBhvr>
                                        <p:cTn id="92" dur="500" fill="hold"/>
                                        <p:tgtEl>
                                          <p:spTgt spid="19"/>
                                        </p:tgtEl>
                                        <p:attrNameLst>
                                          <p:attrName>ppt_w</p:attrName>
                                        </p:attrNameLst>
                                      </p:cBhvr>
                                      <p:tavLst>
                                        <p:tav tm="0">
                                          <p:val>
                                            <p:fltVal val="0"/>
                                          </p:val>
                                        </p:tav>
                                        <p:tav tm="100000">
                                          <p:val>
                                            <p:strVal val="#ppt_w"/>
                                          </p:val>
                                        </p:tav>
                                      </p:tavLst>
                                    </p:anim>
                                    <p:anim calcmode="lin" valueType="num">
                                      <p:cBhvr>
                                        <p:cTn id="93" dur="500" fill="hold"/>
                                        <p:tgtEl>
                                          <p:spTgt spid="19"/>
                                        </p:tgtEl>
                                        <p:attrNameLst>
                                          <p:attrName>ppt_h</p:attrName>
                                        </p:attrNameLst>
                                      </p:cBhvr>
                                      <p:tavLst>
                                        <p:tav tm="0">
                                          <p:val>
                                            <p:fltVal val="0"/>
                                          </p:val>
                                        </p:tav>
                                        <p:tav tm="100000">
                                          <p:val>
                                            <p:strVal val="#ppt_h"/>
                                          </p:val>
                                        </p:tav>
                                      </p:tavLst>
                                    </p:anim>
                                    <p:animEffect transition="in" filter="fade">
                                      <p:cBhvr>
                                        <p:cTn id="94" dur="500"/>
                                        <p:tgtEl>
                                          <p:spTgt spid="19"/>
                                        </p:tgtEl>
                                      </p:cBhvr>
                                    </p:animEffect>
                                  </p:childTnLst>
                                </p:cTn>
                              </p:par>
                              <p:par>
                                <p:cTn id="95" presetID="53" presetClass="entr" presetSubtype="16" fill="hold" grpId="0" nodeType="withEffect">
                                  <p:stCondLst>
                                    <p:cond delay="100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1000"/>
                                  </p:stCondLst>
                                  <p:childTnLst>
                                    <p:set>
                                      <p:cBhvr>
                                        <p:cTn id="101" dur="1" fill="hold">
                                          <p:stCondLst>
                                            <p:cond delay="0"/>
                                          </p:stCondLst>
                                        </p:cTn>
                                        <p:tgtEl>
                                          <p:spTgt spid="26"/>
                                        </p:tgtEl>
                                        <p:attrNameLst>
                                          <p:attrName>style.visibility</p:attrName>
                                        </p:attrNameLst>
                                      </p:cBhvr>
                                      <p:to>
                                        <p:strVal val="visible"/>
                                      </p:to>
                                    </p:set>
                                    <p:anim calcmode="lin" valueType="num">
                                      <p:cBhvr>
                                        <p:cTn id="102" dur="500" fill="hold"/>
                                        <p:tgtEl>
                                          <p:spTgt spid="26"/>
                                        </p:tgtEl>
                                        <p:attrNameLst>
                                          <p:attrName>ppt_w</p:attrName>
                                        </p:attrNameLst>
                                      </p:cBhvr>
                                      <p:tavLst>
                                        <p:tav tm="0">
                                          <p:val>
                                            <p:fltVal val="0"/>
                                          </p:val>
                                        </p:tav>
                                        <p:tav tm="100000">
                                          <p:val>
                                            <p:strVal val="#ppt_w"/>
                                          </p:val>
                                        </p:tav>
                                      </p:tavLst>
                                    </p:anim>
                                    <p:anim calcmode="lin" valueType="num">
                                      <p:cBhvr>
                                        <p:cTn id="103" dur="500" fill="hold"/>
                                        <p:tgtEl>
                                          <p:spTgt spid="26"/>
                                        </p:tgtEl>
                                        <p:attrNameLst>
                                          <p:attrName>ppt_h</p:attrName>
                                        </p:attrNameLst>
                                      </p:cBhvr>
                                      <p:tavLst>
                                        <p:tav tm="0">
                                          <p:val>
                                            <p:fltVal val="0"/>
                                          </p:val>
                                        </p:tav>
                                        <p:tav tm="100000">
                                          <p:val>
                                            <p:strVal val="#ppt_h"/>
                                          </p:val>
                                        </p:tav>
                                      </p:tavLst>
                                    </p:anim>
                                    <p:animEffect transition="in" filter="fade">
                                      <p:cBhvr>
                                        <p:cTn id="104" dur="500"/>
                                        <p:tgtEl>
                                          <p:spTgt spid="26"/>
                                        </p:tgtEl>
                                      </p:cBhvr>
                                    </p:animEffect>
                                  </p:childTnLst>
                                </p:cTn>
                              </p:par>
                              <p:par>
                                <p:cTn id="105" presetID="53" presetClass="entr" presetSubtype="16" fill="hold" grpId="0" nodeType="withEffect">
                                  <p:stCondLst>
                                    <p:cond delay="100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500" fill="hold"/>
                                        <p:tgtEl>
                                          <p:spTgt spid="27"/>
                                        </p:tgtEl>
                                        <p:attrNameLst>
                                          <p:attrName>ppt_w</p:attrName>
                                        </p:attrNameLst>
                                      </p:cBhvr>
                                      <p:tavLst>
                                        <p:tav tm="0">
                                          <p:val>
                                            <p:fltVal val="0"/>
                                          </p:val>
                                        </p:tav>
                                        <p:tav tm="100000">
                                          <p:val>
                                            <p:strVal val="#ppt_w"/>
                                          </p:val>
                                        </p:tav>
                                      </p:tavLst>
                                    </p:anim>
                                    <p:anim calcmode="lin" valueType="num">
                                      <p:cBhvr>
                                        <p:cTn id="108" dur="500" fill="hold"/>
                                        <p:tgtEl>
                                          <p:spTgt spid="27"/>
                                        </p:tgtEl>
                                        <p:attrNameLst>
                                          <p:attrName>ppt_h</p:attrName>
                                        </p:attrNameLst>
                                      </p:cBhvr>
                                      <p:tavLst>
                                        <p:tav tm="0">
                                          <p:val>
                                            <p:fltVal val="0"/>
                                          </p:val>
                                        </p:tav>
                                        <p:tav tm="100000">
                                          <p:val>
                                            <p:strVal val="#ppt_h"/>
                                          </p:val>
                                        </p:tav>
                                      </p:tavLst>
                                    </p:anim>
                                    <p:animEffect transition="in" filter="fade">
                                      <p:cBhvr>
                                        <p:cTn id="109" dur="500"/>
                                        <p:tgtEl>
                                          <p:spTgt spid="27"/>
                                        </p:tgtEl>
                                      </p:cBhvr>
                                    </p:animEffect>
                                  </p:childTnLst>
                                </p:cTn>
                              </p:par>
                              <p:par>
                                <p:cTn id="110" presetID="53" presetClass="entr" presetSubtype="16" fill="hold" grpId="0" nodeType="withEffect">
                                  <p:stCondLst>
                                    <p:cond delay="1000"/>
                                  </p:stCondLst>
                                  <p:childTnLst>
                                    <p:set>
                                      <p:cBhvr>
                                        <p:cTn id="111" dur="1" fill="hold">
                                          <p:stCondLst>
                                            <p:cond delay="0"/>
                                          </p:stCondLst>
                                        </p:cTn>
                                        <p:tgtEl>
                                          <p:spTgt spid="28"/>
                                        </p:tgtEl>
                                        <p:attrNameLst>
                                          <p:attrName>style.visibility</p:attrName>
                                        </p:attrNameLst>
                                      </p:cBhvr>
                                      <p:to>
                                        <p:strVal val="visible"/>
                                      </p:to>
                                    </p:set>
                                    <p:anim calcmode="lin" valueType="num">
                                      <p:cBhvr>
                                        <p:cTn id="112" dur="500" fill="hold"/>
                                        <p:tgtEl>
                                          <p:spTgt spid="28"/>
                                        </p:tgtEl>
                                        <p:attrNameLst>
                                          <p:attrName>ppt_w</p:attrName>
                                        </p:attrNameLst>
                                      </p:cBhvr>
                                      <p:tavLst>
                                        <p:tav tm="0">
                                          <p:val>
                                            <p:fltVal val="0"/>
                                          </p:val>
                                        </p:tav>
                                        <p:tav tm="100000">
                                          <p:val>
                                            <p:strVal val="#ppt_w"/>
                                          </p:val>
                                        </p:tav>
                                      </p:tavLst>
                                    </p:anim>
                                    <p:anim calcmode="lin" valueType="num">
                                      <p:cBhvr>
                                        <p:cTn id="113" dur="500" fill="hold"/>
                                        <p:tgtEl>
                                          <p:spTgt spid="28"/>
                                        </p:tgtEl>
                                        <p:attrNameLst>
                                          <p:attrName>ppt_h</p:attrName>
                                        </p:attrNameLst>
                                      </p:cBhvr>
                                      <p:tavLst>
                                        <p:tav tm="0">
                                          <p:val>
                                            <p:fltVal val="0"/>
                                          </p:val>
                                        </p:tav>
                                        <p:tav tm="100000">
                                          <p:val>
                                            <p:strVal val="#ppt_h"/>
                                          </p:val>
                                        </p:tav>
                                      </p:tavLst>
                                    </p:anim>
                                    <p:animEffect transition="in" filter="fade">
                                      <p:cBhvr>
                                        <p:cTn id="11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0" grpId="0" animBg="1"/>
      <p:bldP spid="16" grpId="0" animBg="1"/>
      <p:bldP spid="14" grpId="0" animBg="1"/>
      <p:bldP spid="12" grpId="0" animBg="1"/>
      <p:bldP spid="9" grpId="0" animBg="1"/>
      <p:bldP spid="7" grpId="0" animBg="1"/>
      <p:bldP spid="6" grpId="0" animBg="1"/>
      <p:bldP spid="8" grpId="0"/>
      <p:bldP spid="10" grpId="0"/>
      <p:bldP spid="11" grpId="0"/>
      <p:bldP spid="13" grpId="0"/>
      <p:bldP spid="15" grpId="0"/>
      <p:bldP spid="17" grpId="0" animBg="1"/>
      <p:bldP spid="18" grpId="0" animBg="1"/>
      <p:bldP spid="19" grpId="0"/>
      <p:bldP spid="24" grpId="0" animBg="1"/>
      <p:bldP spid="26" grpId="0"/>
      <p:bldP spid="27" grpId="0" animBg="1"/>
      <p:bldP spid="2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3498</Words>
  <Application>Microsoft Office PowerPoint</Application>
  <PresentationFormat>Breitbild</PresentationFormat>
  <Paragraphs>155</Paragraphs>
  <Slides>32</Slides>
  <Notes>0</Notes>
  <HiddenSlides>1</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32</vt:i4>
      </vt:variant>
    </vt:vector>
  </HeadingPairs>
  <TitlesOfParts>
    <vt:vector size="36" baseType="lpstr">
      <vt:lpstr>Arial</vt:lpstr>
      <vt:lpstr>Calibri</vt:lpstr>
      <vt:lpstr>Calibri Light</vt:lpstr>
      <vt:lpstr>Office Theme</vt:lpstr>
      <vt:lpstr>Die Herzforscher- konferenz</vt:lpstr>
      <vt:lpstr>Worum geht es?</vt:lpstr>
      <vt:lpstr>Arbeitsauftrag an Dich als Konferenzteilnehmerin oder –teilnehmer:</vt:lpstr>
      <vt:lpstr>QR-Code (Amimierte Videos: Fall 1-5)</vt:lpstr>
      <vt:lpstr>Einteilung der Ärzteteams Mindestens 1 Expertin/Experte jeder Krankheit</vt:lpstr>
      <vt:lpstr>PowerPoint-Präsentation</vt:lpstr>
      <vt:lpstr>1 Minute     Expertenberatung</vt:lpstr>
      <vt:lpstr>Fallbeispiel 1: Helmut Fischer (63)</vt:lpstr>
      <vt:lpstr>Fallbeispiel 1: Helmut Fischer (63)</vt:lpstr>
      <vt:lpstr>Fallbeispiel 1: Helmut Fischer (63)</vt:lpstr>
      <vt:lpstr>PowerPoint-Präsentation</vt:lpstr>
      <vt:lpstr>1 Minute     Expertenberatung</vt:lpstr>
      <vt:lpstr>Fallbeispiel 2: Maria Wolf (59)</vt:lpstr>
      <vt:lpstr>Fallbeispiel 2: Maria Wolf (59)</vt:lpstr>
      <vt:lpstr>Fallbeispiel 2: Maria Wolf (59)</vt:lpstr>
      <vt:lpstr>PowerPoint-Präsentation</vt:lpstr>
      <vt:lpstr>1 Minute     Expertenberatung</vt:lpstr>
      <vt:lpstr>Fallbeispiel 3: Werner Müller (49)</vt:lpstr>
      <vt:lpstr>Fallbeispiel 3: Werner Müller (49)</vt:lpstr>
      <vt:lpstr>Fallbeispiel 3: Werner Müller (49)</vt:lpstr>
      <vt:lpstr>PowerPoint-Präsentation</vt:lpstr>
      <vt:lpstr>1 Minute     Expertenberatung</vt:lpstr>
      <vt:lpstr>Fallbeispiel 4: Max Schuster (22)</vt:lpstr>
      <vt:lpstr>Fallbeispiel 4: Max Schuster (22)</vt:lpstr>
      <vt:lpstr>Fallbeispiel 4: Max Schuster (22)</vt:lpstr>
      <vt:lpstr>PowerPoint-Präsentation</vt:lpstr>
      <vt:lpstr>1 Minute     Expertenberatung</vt:lpstr>
      <vt:lpstr>Fallbeispiel 5: Corinna Meier (31)</vt:lpstr>
      <vt:lpstr>Fallbeispiel 5: Corinna Müller (31)</vt:lpstr>
      <vt:lpstr>Fallbeispiel 5: Corinna Meier (31)</vt:lpstr>
      <vt:lpstr>Ranking der Ärzteteams  ##bei Bedarf hier Ergebnisse eintragen und Folie wieder einblenden##</vt:lpstr>
      <vt:lpstr>Hinweis/Disclaimer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Herzforscher- konferenz</dc:title>
  <dc:creator>Windows-Benutzer</dc:creator>
  <cp:lastModifiedBy>Rico Dumcke</cp:lastModifiedBy>
  <cp:revision>45</cp:revision>
  <dcterms:created xsi:type="dcterms:W3CDTF">2019-08-05T11:10:11Z</dcterms:created>
  <dcterms:modified xsi:type="dcterms:W3CDTF">2022-05-06T14:05:12Z</dcterms:modified>
</cp:coreProperties>
</file>