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1"/>
  </p:notesMasterIdLst>
  <p:sldIdLst>
    <p:sldId id="275" r:id="rId2"/>
    <p:sldId id="256" r:id="rId3"/>
    <p:sldId id="276" r:id="rId4"/>
    <p:sldId id="285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80" r:id="rId13"/>
    <p:sldId id="279" r:id="rId14"/>
    <p:sldId id="270" r:id="rId15"/>
    <p:sldId id="281" r:id="rId16"/>
    <p:sldId id="282" r:id="rId17"/>
    <p:sldId id="283" r:id="rId18"/>
    <p:sldId id="284" r:id="rId19"/>
    <p:sldId id="26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/>
    <p:restoredTop sz="94648"/>
  </p:normalViewPr>
  <p:slideViewPr>
    <p:cSldViewPr snapToGrid="0">
      <p:cViewPr varScale="1">
        <p:scale>
          <a:sx n="85" d="100"/>
          <a:sy n="85" d="100"/>
        </p:scale>
        <p:origin x="11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DB5E2-1C08-4A41-B41D-A6B3A02F17E3}" type="datetimeFigureOut">
              <a:rPr lang="de-DE" smtClean="0"/>
              <a:t>17.05.2024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9482C-0CAB-9543-9FE9-01C346B1D5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9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Problemaufwurf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482C-0CAB-9543-9FE9-01C346B1D52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69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1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0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ipartstation.com/clipart-sprechblase-4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de/fragezeichen-frage-antwort-1019993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5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Rectangle 4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6098" y="97180"/>
            <a:ext cx="6867330" cy="66543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1" name="Group 51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533399"/>
            <a:ext cx="12214827" cy="6858000"/>
            <a:chOff x="-6214" y="-1"/>
            <a:chExt cx="12214827" cy="68580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fik 4" descr="Ein Bild, das Text, Cartoon enthält.&#10;&#10;Automatisch generierte Beschreibung">
            <a:extLst>
              <a:ext uri="{FF2B5EF4-FFF2-40B4-BE49-F238E27FC236}">
                <a16:creationId xmlns:a16="http://schemas.microsoft.com/office/drawing/2014/main" id="{5801AC7E-FD5D-A95D-DF37-59F2FD8313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042" y="215323"/>
            <a:ext cx="9470228" cy="6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001905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>
                <a:solidFill>
                  <a:schemeClr val="tx2"/>
                </a:solidFill>
              </a:rPr>
              <a:t>lac-Operon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F5526-C57B-55D6-7210-AD32A18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68" y="732348"/>
            <a:ext cx="4955351" cy="20108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Die Substratinduktion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Was passiert wenn keine Lactose in der Zelle vorhanden ist?</a:t>
            </a: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9FD053-5A9D-E8F4-C688-86FB7791E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314" y="2954226"/>
            <a:ext cx="8474266" cy="3293981"/>
          </a:xfrm>
          <a:prstGeom prst="rect">
            <a:avLst/>
          </a:prstGeom>
        </p:spPr>
      </p:pic>
      <p:pic>
        <p:nvPicPr>
          <p:cNvPr id="6" name="Grafik 5" descr="Pfeil: Kurve gegen den Uhrzeigersinn Silhouette">
            <a:extLst>
              <a:ext uri="{FF2B5EF4-FFF2-40B4-BE49-F238E27FC236}">
                <a16:creationId xmlns:a16="http://schemas.microsoft.com/office/drawing/2014/main" id="{6830C699-8922-8F91-7833-465D8398F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9454970" y="1939442"/>
            <a:ext cx="1282903" cy="12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9"/>
            <a:ext cx="5747015" cy="1230246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 dirty="0" err="1">
                <a:solidFill>
                  <a:schemeClr val="tx2"/>
                </a:solidFill>
              </a:rPr>
              <a:t>lac-Operon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5" name="Grafik 4" descr="Ein Bild, das Bett, drinnen, Tuch, sitzend enthält.&#10;&#10;Automatisch generierte Beschreibung">
            <a:extLst>
              <a:ext uri="{FF2B5EF4-FFF2-40B4-BE49-F238E27FC236}">
                <a16:creationId xmlns:a16="http://schemas.microsoft.com/office/drawing/2014/main" id="{308A457C-8805-88AE-0E69-0C9E397268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18587" y="219455"/>
            <a:ext cx="3353566" cy="8094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19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001905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>
                <a:solidFill>
                  <a:schemeClr val="tx2"/>
                </a:solidFill>
              </a:rPr>
              <a:t>lac-Operon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F5526-C57B-55D6-7210-AD32A18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68" y="732348"/>
            <a:ext cx="4955351" cy="20108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Die Substratinduktion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Was passiert wenn Lactose in der Zelle vorhanden ist?</a:t>
            </a: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6" name="Grafik 5" descr="Pfeil: Kurve gegen den Uhrzeigersinn Silhouette">
            <a:extLst>
              <a:ext uri="{FF2B5EF4-FFF2-40B4-BE49-F238E27FC236}">
                <a16:creationId xmlns:a16="http://schemas.microsoft.com/office/drawing/2014/main" id="{6830C699-8922-8F91-7833-465D8398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9454970" y="1939442"/>
            <a:ext cx="1282903" cy="12907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8CFE9C-85C8-06B8-02DB-0620510FA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627" y="2492259"/>
            <a:ext cx="7507808" cy="40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9"/>
            <a:ext cx="5747015" cy="1230246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 dirty="0" err="1">
                <a:solidFill>
                  <a:schemeClr val="tx2"/>
                </a:solidFill>
              </a:rPr>
              <a:t>lac-Operon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3" name="Grafik 2" descr="Ein Bild, das drinnen, Tuch enthält.&#10;&#10;Automatisch generierte Beschreibung">
            <a:extLst>
              <a:ext uri="{FF2B5EF4-FFF2-40B4-BE49-F238E27FC236}">
                <a16:creationId xmlns:a16="http://schemas.microsoft.com/office/drawing/2014/main" id="{748DE291-CD45-386E-04A1-890BDAB1D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09855" y="886774"/>
            <a:ext cx="3588717" cy="652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631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BB3DD9C6-67D7-4A63-8FDA-93586CBDB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9892" y="-271110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2710" y="922098"/>
            <a:ext cx="6858000" cy="50138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F1CB93-11F3-DF2A-5410-76E7052D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9" y="370197"/>
            <a:ext cx="11134578" cy="1955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LEGO ® Modell </a:t>
            </a:r>
            <a:r>
              <a:rPr lang="en-US" sz="3100" dirty="0" err="1">
                <a:solidFill>
                  <a:schemeClr val="tx2"/>
                </a:solidFill>
              </a:rPr>
              <a:t>zur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Genregulation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bei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Prokaryoten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u="sng" dirty="0" err="1">
                <a:solidFill>
                  <a:schemeClr val="tx2"/>
                </a:solidFill>
              </a:rPr>
              <a:t>Endprodukthemmung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CB33E1-3BC3-41DA-74AF-E60C386466DE}"/>
              </a:ext>
            </a:extLst>
          </p:cNvPr>
          <p:cNvSpPr txBox="1"/>
          <p:nvPr/>
        </p:nvSpPr>
        <p:spPr>
          <a:xfrm>
            <a:off x="7711135" y="3567266"/>
            <a:ext cx="4714521" cy="1364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</a:rPr>
              <a:t>Tipp: </a:t>
            </a:r>
            <a:r>
              <a:rPr lang="en-US" dirty="0" err="1">
                <a:solidFill>
                  <a:schemeClr val="tx2"/>
                </a:solidFill>
              </a:rPr>
              <a:t>Austausch</a:t>
            </a:r>
            <a:r>
              <a:rPr lang="en-US" dirty="0">
                <a:solidFill>
                  <a:schemeClr val="tx2"/>
                </a:solidFill>
              </a:rPr>
              <a:t> von …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</a:rPr>
              <a:t>… </a:t>
            </a:r>
            <a:r>
              <a:rPr lang="en-US" dirty="0" err="1">
                <a:solidFill>
                  <a:schemeClr val="tx2"/>
                </a:solidFill>
              </a:rPr>
              <a:t>Strukturgenen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dirty="0">
                <a:solidFill>
                  <a:schemeClr val="tx2"/>
                </a:solidFill>
              </a:rPr>
              <a:t>… Repressor &amp; Co-Repressor </a:t>
            </a:r>
          </a:p>
        </p:txBody>
      </p:sp>
      <p:pic>
        <p:nvPicPr>
          <p:cNvPr id="5" name="Grafik 4" descr="Ein Bild, das drinnen, Tuch, Spielzeug enthält.&#10;&#10;Automatisch generierte Beschreibung">
            <a:extLst>
              <a:ext uri="{FF2B5EF4-FFF2-40B4-BE49-F238E27FC236}">
                <a16:creationId xmlns:a16="http://schemas.microsoft.com/office/drawing/2014/main" id="{6FA5F32E-3F01-31C8-C798-5BB217A60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1"/>
          <a:stretch/>
        </p:blipFill>
        <p:spPr>
          <a:xfrm rot="5400000">
            <a:off x="1582907" y="1711519"/>
            <a:ext cx="2229995" cy="41914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721E916-12F2-DC28-E30B-E3115A2BF51F}"/>
              </a:ext>
            </a:extLst>
          </p:cNvPr>
          <p:cNvSpPr txBox="1"/>
          <p:nvPr/>
        </p:nvSpPr>
        <p:spPr>
          <a:xfrm>
            <a:off x="7668218" y="2400476"/>
            <a:ext cx="337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Welche Veränderungen müssen beim Modell getätigt werden? </a:t>
            </a:r>
          </a:p>
        </p:txBody>
      </p:sp>
    </p:spTree>
    <p:extLst>
      <p:ext uri="{BB962C8B-B14F-4D97-AF65-F5344CB8AC3E}">
        <p14:creationId xmlns:p14="http://schemas.microsoft.com/office/powerpoint/2010/main" val="327140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001905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 dirty="0" err="1">
                <a:solidFill>
                  <a:schemeClr val="tx2"/>
                </a:solidFill>
              </a:rPr>
              <a:t>trp-Operon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F5526-C57B-55D6-7210-AD32A18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68" y="732348"/>
            <a:ext cx="4955351" cy="20108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Die Endprodukthemmung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Was passiert wenn genug Tryptophan in der Zelle vorhanden ist?</a:t>
            </a: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6" name="Grafik 5" descr="Pfeil: Kurve gegen den Uhrzeigersinn Silhouette">
            <a:extLst>
              <a:ext uri="{FF2B5EF4-FFF2-40B4-BE49-F238E27FC236}">
                <a16:creationId xmlns:a16="http://schemas.microsoft.com/office/drawing/2014/main" id="{6830C699-8922-8F91-7833-465D8398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9454970" y="1939442"/>
            <a:ext cx="1282903" cy="12907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3D7D76-5F37-5ADE-ED2D-82EDB96D7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998" y="2766351"/>
            <a:ext cx="8286374" cy="36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001905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 dirty="0" err="1">
                <a:solidFill>
                  <a:schemeClr val="tx2"/>
                </a:solidFill>
              </a:rPr>
              <a:t>trp-Operon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F5526-C57B-55D6-7210-AD32A18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69" y="732348"/>
            <a:ext cx="3190842" cy="10146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4" name="Grafik 3" descr="Ein Bild, das drinnen, Bett, Tuch enthält.&#10;&#10;Automatisch generierte Beschreibung">
            <a:extLst>
              <a:ext uri="{FF2B5EF4-FFF2-40B4-BE49-F238E27FC236}">
                <a16:creationId xmlns:a16="http://schemas.microsoft.com/office/drawing/2014/main" id="{3F2B02B6-C32A-E427-9B42-3A5E303CB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 rot="5400000">
            <a:off x="4038952" y="1218338"/>
            <a:ext cx="3624433" cy="6243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929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001905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 dirty="0" err="1">
                <a:solidFill>
                  <a:schemeClr val="tx2"/>
                </a:solidFill>
              </a:rPr>
              <a:t>trp-Operon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F5526-C57B-55D6-7210-AD32A18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68" y="732348"/>
            <a:ext cx="4955351" cy="20108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Die Endprodukthemmung</a:t>
            </a:r>
          </a:p>
          <a:p>
            <a:pPr marL="0" indent="0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</a:rPr>
              <a:t>Was passiert wenn kein Tryptophan in der Zelle vorhanden ist?</a:t>
            </a: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6" name="Grafik 5" descr="Pfeil: Kurve gegen den Uhrzeigersinn Silhouette">
            <a:extLst>
              <a:ext uri="{FF2B5EF4-FFF2-40B4-BE49-F238E27FC236}">
                <a16:creationId xmlns:a16="http://schemas.microsoft.com/office/drawing/2014/main" id="{6830C699-8922-8F91-7833-465D8398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9454970" y="1939442"/>
            <a:ext cx="1282903" cy="1290765"/>
          </a:xfrm>
          <a:prstGeom prst="rect">
            <a:avLst/>
          </a:prstGeom>
        </p:spPr>
      </p:pic>
      <p:pic>
        <p:nvPicPr>
          <p:cNvPr id="4" name="Inhaltsplatzhalter 46">
            <a:extLst>
              <a:ext uri="{FF2B5EF4-FFF2-40B4-BE49-F238E27FC236}">
                <a16:creationId xmlns:a16="http://schemas.microsoft.com/office/drawing/2014/main" id="{C3E81F73-D746-7762-2560-01558D990F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385" y="2757003"/>
            <a:ext cx="8332144" cy="36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222098-34BD-4328-93AF-F8000B8A0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53F99AE-CDDD-4AA6-B570-8A6E693F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3" y="4554328"/>
            <a:ext cx="12228078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2348"/>
            <a:ext cx="5747015" cy="2001905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Das </a:t>
            </a:r>
            <a:r>
              <a:rPr lang="de-DE" dirty="0" err="1">
                <a:solidFill>
                  <a:schemeClr val="tx2"/>
                </a:solidFill>
              </a:rPr>
              <a:t>trp-Operon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F5526-C57B-55D6-7210-AD32A18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68" y="732348"/>
            <a:ext cx="4955351" cy="2010852"/>
          </a:xfrm>
        </p:spPr>
        <p:txBody>
          <a:bodyPr anchor="ctr">
            <a:normAutofit/>
          </a:bodyPr>
          <a:lstStyle/>
          <a:p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Bett, drinnen, Tuch, legend enthält.&#10;&#10;Automatisch generierte Beschreibung">
            <a:extLst>
              <a:ext uri="{FF2B5EF4-FFF2-40B4-BE49-F238E27FC236}">
                <a16:creationId xmlns:a16="http://schemas.microsoft.com/office/drawing/2014/main" id="{29BBA37B-7E0C-A9BB-2BD8-3357DF43B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16368" y="218798"/>
            <a:ext cx="3411750" cy="7831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15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415B9-AE7A-2F20-7D13-0DD8BD7D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Gegenüberstellung der </a:t>
            </a:r>
            <a:r>
              <a:rPr lang="de-DE" dirty="0" err="1">
                <a:solidFill>
                  <a:schemeClr val="tx2">
                    <a:alpha val="80000"/>
                  </a:schemeClr>
                </a:solidFill>
              </a:rPr>
              <a:t>Operon</a:t>
            </a:r>
            <a:r>
              <a:rPr lang="de-DE" dirty="0">
                <a:solidFill>
                  <a:schemeClr val="tx2">
                    <a:alpha val="80000"/>
                  </a:schemeClr>
                </a:solidFill>
              </a:rPr>
              <a:t>-Mechanismen 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EDE574D0-4526-9A61-D7B3-2E5EA9F24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969074"/>
              </p:ext>
            </p:extLst>
          </p:nvPr>
        </p:nvGraphicFramePr>
        <p:xfrm>
          <a:off x="192527" y="2057416"/>
          <a:ext cx="11790332" cy="47382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95166">
                  <a:extLst>
                    <a:ext uri="{9D8B030D-6E8A-4147-A177-3AD203B41FA5}">
                      <a16:colId xmlns:a16="http://schemas.microsoft.com/office/drawing/2014/main" val="2596409280"/>
                    </a:ext>
                  </a:extLst>
                </a:gridCol>
                <a:gridCol w="5895166">
                  <a:extLst>
                    <a:ext uri="{9D8B030D-6E8A-4147-A177-3AD203B41FA5}">
                      <a16:colId xmlns:a16="http://schemas.microsoft.com/office/drawing/2014/main" val="1965106394"/>
                    </a:ext>
                  </a:extLst>
                </a:gridCol>
              </a:tblGrid>
              <a:tr h="326776">
                <a:tc>
                  <a:txBody>
                    <a:bodyPr/>
                    <a:lstStyle/>
                    <a:p>
                      <a:r>
                        <a:rPr lang="de-DE" dirty="0"/>
                        <a:t>Substratinduktion (lac-Operon)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Endproduktreoression (Trp-Operon)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247126"/>
                  </a:ext>
                </a:extLst>
              </a:tr>
              <a:tr h="153092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Kataboler (abbauender) Prozess der Laktose (Zucker)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de-DE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Anaboler (aufbauender) Prozess des Tryptophans (Aminosäure)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65298"/>
                  </a:ext>
                </a:extLst>
              </a:tr>
              <a:tr h="91318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dirty="0"/>
                        <a:t>Lac-Operon wird in Gegenwart der Laktose aktiviert                                                       </a:t>
                      </a:r>
                      <a:endParaRPr lang="de-D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📈</a:t>
                      </a:r>
                      <a:endParaRPr lang="de-D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dirty="0"/>
                        <a:t>Trp-Operon wird in Gegenwart des Tryptophans deaktiviert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📉</a:t>
                      </a:r>
                      <a:endParaRPr lang="de-DE" sz="4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062753"/>
                  </a:ext>
                </a:extLst>
              </a:tr>
              <a:tr h="153092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Lac Operon besteht aus 3 Strukturgenen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/>
                        <a:t>Trp-Operon besteht aus 5 Strukturgenen &amp; 1 Repressorgen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27255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F95E792-228D-44A1-6832-C797A416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779" y="2879840"/>
            <a:ext cx="1531262" cy="7797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D70569-94E2-B3E6-8016-4AE99BE196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1167" y="2819685"/>
            <a:ext cx="1870392" cy="9836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2A3203-6E35-AFF9-1BD2-D79A2000E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292" y="5756578"/>
            <a:ext cx="1924142" cy="8689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02F925-8C7F-B022-9017-42CF0BCCB5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36" y="5695648"/>
            <a:ext cx="2249605" cy="9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9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85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183AFF-FD8A-9D00-C933-2A7A10457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10713536" cy="2784496"/>
          </a:xfrm>
        </p:spPr>
        <p:txBody>
          <a:bodyPr>
            <a:normAutofit/>
          </a:bodyPr>
          <a:lstStyle/>
          <a:p>
            <a:pPr algn="l"/>
            <a:r>
              <a:rPr lang="de-DE" sz="4600" dirty="0">
                <a:solidFill>
                  <a:schemeClr val="tx2">
                    <a:alpha val="80000"/>
                  </a:schemeClr>
                </a:solidFill>
              </a:rPr>
              <a:t>Genregulation am Beispiel von LEGO ®  Modellen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D471AD-BCE5-E396-F465-718C12BE1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de-DE">
                <a:solidFill>
                  <a:schemeClr val="tx2">
                    <a:alpha val="80000"/>
                  </a:schemeClr>
                </a:solidFill>
              </a:rPr>
              <a:t>Das Operon Modell</a:t>
            </a:r>
          </a:p>
        </p:txBody>
      </p:sp>
    </p:spTree>
    <p:extLst>
      <p:ext uri="{BB962C8B-B14F-4D97-AF65-F5344CB8AC3E}">
        <p14:creationId xmlns:p14="http://schemas.microsoft.com/office/powerpoint/2010/main" val="270264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85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183AFF-FD8A-9D00-C933-2A7A10457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10713536" cy="2784496"/>
          </a:xfrm>
        </p:spPr>
        <p:txBody>
          <a:bodyPr anchor="t">
            <a:normAutofit/>
          </a:bodyPr>
          <a:lstStyle/>
          <a:p>
            <a:pPr algn="l"/>
            <a:r>
              <a:rPr lang="de-DE" sz="4600" dirty="0">
                <a:solidFill>
                  <a:schemeClr val="tx2">
                    <a:alpha val="80000"/>
                  </a:schemeClr>
                </a:solidFill>
              </a:rPr>
              <a:t>Genregulation bei Prokaryoten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D471AD-BCE5-E396-F465-718C12BE1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3" y="1843285"/>
            <a:ext cx="5928540" cy="3319347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</a:rPr>
              <a:t>Durch</a:t>
            </a:r>
            <a:r>
              <a:rPr lang="en-US" sz="2400" dirty="0">
                <a:solidFill>
                  <a:schemeClr val="tx1"/>
                </a:solidFill>
              </a:rPr>
              <a:t> die Regulation </a:t>
            </a:r>
            <a:r>
              <a:rPr lang="en-US" sz="2400" dirty="0" err="1">
                <a:solidFill>
                  <a:schemeClr val="tx1"/>
                </a:solidFill>
              </a:rPr>
              <a:t>werden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Energie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wichtige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Nährstoffe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eingespart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Es </a:t>
            </a:r>
            <a:r>
              <a:rPr lang="en-US" sz="2400" dirty="0" err="1">
                <a:solidFill>
                  <a:schemeClr val="tx1"/>
                </a:solidFill>
              </a:rPr>
              <a:t>werden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nur</a:t>
            </a:r>
            <a:r>
              <a:rPr lang="en-US" sz="2400" dirty="0">
                <a:solidFill>
                  <a:schemeClr val="tx1"/>
                </a:solidFill>
              </a:rPr>
              <a:t> die </a:t>
            </a:r>
            <a:r>
              <a:rPr lang="en-US" sz="2400" dirty="0" err="1">
                <a:solidFill>
                  <a:schemeClr val="tx1"/>
                </a:solidFill>
              </a:rPr>
              <a:t>Proteine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gebildet</a:t>
            </a:r>
            <a:r>
              <a:rPr lang="en-US" sz="2400" dirty="0">
                <a:solidFill>
                  <a:schemeClr val="tx1"/>
                </a:solidFill>
              </a:rPr>
              <a:t>, die </a:t>
            </a:r>
            <a:r>
              <a:rPr lang="en-US" sz="2400" dirty="0" err="1">
                <a:solidFill>
                  <a:schemeClr val="tx1"/>
                </a:solidFill>
              </a:rPr>
              <a:t>auch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wirklich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nötig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sind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de-DE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Inhaltsplatzhalter 12">
            <a:extLst>
              <a:ext uri="{FF2B5EF4-FFF2-40B4-BE49-F238E27FC236}">
                <a16:creationId xmlns:a16="http://schemas.microsoft.com/office/drawing/2014/main" id="{61D0837A-481D-56B9-BE03-8BEC89B34B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611" y="1843285"/>
            <a:ext cx="5288647" cy="1956799"/>
          </a:xfrm>
          <a:prstGeom prst="rect">
            <a:avLst/>
          </a:prstGeom>
        </p:spPr>
      </p:pic>
      <p:pic>
        <p:nvPicPr>
          <p:cNvPr id="6" name="Grafik 5" descr="Ein Bild, das Cartoon, Gelenk enthält.&#10;&#10;Automatisch generierte Beschreibung">
            <a:extLst>
              <a:ext uri="{FF2B5EF4-FFF2-40B4-BE49-F238E27FC236}">
                <a16:creationId xmlns:a16="http://schemas.microsoft.com/office/drawing/2014/main" id="{ACEFA433-42E1-5870-D028-4BF73A3798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96306" y="5123885"/>
            <a:ext cx="1326732" cy="13267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698CC0-8B9A-3650-B407-20B58F988C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991241">
            <a:off x="3937361" y="3713181"/>
            <a:ext cx="2898902" cy="289890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A3C63A4-82D7-F395-6484-838301156F60}"/>
              </a:ext>
            </a:extLst>
          </p:cNvPr>
          <p:cNvSpPr txBox="1"/>
          <p:nvPr/>
        </p:nvSpPr>
        <p:spPr>
          <a:xfrm>
            <a:off x="4209949" y="4195515"/>
            <a:ext cx="2575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Welche Funktionen haben die einzelnen Bestandteile des Operon-Modells?</a:t>
            </a:r>
          </a:p>
        </p:txBody>
      </p:sp>
    </p:spTree>
    <p:extLst>
      <p:ext uri="{BB962C8B-B14F-4D97-AF65-F5344CB8AC3E}">
        <p14:creationId xmlns:p14="http://schemas.microsoft.com/office/powerpoint/2010/main" val="345634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85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3183AFF-FD8A-9D00-C933-2A7A10457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4929100" cy="2784496"/>
          </a:xfrm>
        </p:spPr>
        <p:txBody>
          <a:bodyPr anchor="t">
            <a:normAutofit/>
          </a:bodyPr>
          <a:lstStyle/>
          <a:p>
            <a:pPr algn="l"/>
            <a:r>
              <a:rPr lang="de-DE" sz="4600" dirty="0">
                <a:solidFill>
                  <a:schemeClr val="tx2">
                    <a:alpha val="80000"/>
                  </a:schemeClr>
                </a:solidFill>
              </a:rPr>
              <a:t>Genregulation </a:t>
            </a:r>
            <a:br>
              <a:rPr lang="de-DE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600" dirty="0">
                <a:solidFill>
                  <a:schemeClr val="tx2">
                    <a:alpha val="80000"/>
                  </a:schemeClr>
                </a:solidFill>
              </a:rPr>
              <a:t>bei Prokaryoten</a:t>
            </a:r>
            <a:br>
              <a:rPr lang="de-DE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600" dirty="0">
                <a:solidFill>
                  <a:schemeClr val="tx2">
                    <a:alpha val="80000"/>
                  </a:schemeClr>
                </a:solidFill>
              </a:rPr>
              <a:t>LEGO ® </a:t>
            </a:r>
            <a:br>
              <a:rPr lang="de-DE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de-DE" sz="4600" dirty="0">
                <a:solidFill>
                  <a:schemeClr val="tx2">
                    <a:alpha val="80000"/>
                  </a:schemeClr>
                </a:solidFill>
              </a:rPr>
              <a:t>Bausteine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8D44BC9-1269-7600-3470-4E840D42DE60}"/>
              </a:ext>
            </a:extLst>
          </p:cNvPr>
          <p:cNvSpPr txBox="1"/>
          <p:nvPr/>
        </p:nvSpPr>
        <p:spPr>
          <a:xfrm>
            <a:off x="-2447778" y="-2630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16238F82-8C05-483A-1083-14BA6EEF2EFA}"/>
              </a:ext>
            </a:extLst>
          </p:cNvPr>
          <p:cNvSpPr/>
          <p:nvPr/>
        </p:nvSpPr>
        <p:spPr>
          <a:xfrm>
            <a:off x="6242804" y="739482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echseck 20">
            <a:extLst>
              <a:ext uri="{FF2B5EF4-FFF2-40B4-BE49-F238E27FC236}">
                <a16:creationId xmlns:a16="http://schemas.microsoft.com/office/drawing/2014/main" id="{A8153C2C-82D1-0F50-6AE7-954282458E07}"/>
              </a:ext>
            </a:extLst>
          </p:cNvPr>
          <p:cNvSpPr/>
          <p:nvPr/>
        </p:nvSpPr>
        <p:spPr>
          <a:xfrm>
            <a:off x="7822511" y="1645390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chseck 21">
            <a:extLst>
              <a:ext uri="{FF2B5EF4-FFF2-40B4-BE49-F238E27FC236}">
                <a16:creationId xmlns:a16="http://schemas.microsoft.com/office/drawing/2014/main" id="{CB511AC1-2575-55D9-6085-CA17A80E7ADF}"/>
              </a:ext>
            </a:extLst>
          </p:cNvPr>
          <p:cNvSpPr/>
          <p:nvPr/>
        </p:nvSpPr>
        <p:spPr>
          <a:xfrm>
            <a:off x="6242805" y="2515316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chseck 22">
            <a:extLst>
              <a:ext uri="{FF2B5EF4-FFF2-40B4-BE49-F238E27FC236}">
                <a16:creationId xmlns:a16="http://schemas.microsoft.com/office/drawing/2014/main" id="{C8200304-E3FA-1C81-A175-75435BDDA734}"/>
              </a:ext>
            </a:extLst>
          </p:cNvPr>
          <p:cNvSpPr/>
          <p:nvPr/>
        </p:nvSpPr>
        <p:spPr>
          <a:xfrm>
            <a:off x="4694175" y="3378048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chseck 23">
            <a:extLst>
              <a:ext uri="{FF2B5EF4-FFF2-40B4-BE49-F238E27FC236}">
                <a16:creationId xmlns:a16="http://schemas.microsoft.com/office/drawing/2014/main" id="{E0BE2823-518C-9771-F842-8BD3D66A3155}"/>
              </a:ext>
            </a:extLst>
          </p:cNvPr>
          <p:cNvSpPr/>
          <p:nvPr/>
        </p:nvSpPr>
        <p:spPr>
          <a:xfrm>
            <a:off x="7814897" y="3395549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echseck 24">
            <a:extLst>
              <a:ext uri="{FF2B5EF4-FFF2-40B4-BE49-F238E27FC236}">
                <a16:creationId xmlns:a16="http://schemas.microsoft.com/office/drawing/2014/main" id="{CF88B9C6-87FC-7CD1-E2F7-53BEE3435F70}"/>
              </a:ext>
            </a:extLst>
          </p:cNvPr>
          <p:cNvSpPr/>
          <p:nvPr/>
        </p:nvSpPr>
        <p:spPr>
          <a:xfrm>
            <a:off x="6273879" y="4309537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echseck 25">
            <a:extLst>
              <a:ext uri="{FF2B5EF4-FFF2-40B4-BE49-F238E27FC236}">
                <a16:creationId xmlns:a16="http://schemas.microsoft.com/office/drawing/2014/main" id="{903929F6-CB7E-1CB9-E607-FA2AB9740928}"/>
              </a:ext>
            </a:extLst>
          </p:cNvPr>
          <p:cNvSpPr/>
          <p:nvPr/>
        </p:nvSpPr>
        <p:spPr>
          <a:xfrm>
            <a:off x="9353752" y="4259626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 descr="Ein Bild, das Fern, drinnen, Bedienung, Unschärfe enthält.&#10;&#10;Automatisch generierte Beschreibung">
            <a:extLst>
              <a:ext uri="{FF2B5EF4-FFF2-40B4-BE49-F238E27FC236}">
                <a16:creationId xmlns:a16="http://schemas.microsoft.com/office/drawing/2014/main" id="{06C5F5C6-5C20-F8D8-D628-41D4F4B88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645" y="791482"/>
            <a:ext cx="1634860" cy="1634860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pic>
        <p:nvPicPr>
          <p:cNvPr id="30" name="Grafik 29" descr="Ein Bild, das drinnen, Person, Fern, Bett enthält.&#10;&#10;Automatisch generierte Beschreibung">
            <a:extLst>
              <a:ext uri="{FF2B5EF4-FFF2-40B4-BE49-F238E27FC236}">
                <a16:creationId xmlns:a16="http://schemas.microsoft.com/office/drawing/2014/main" id="{790047F4-D410-9FFC-82B7-C05108F9F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7932" y="3458837"/>
            <a:ext cx="1569846" cy="1569846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pic>
        <p:nvPicPr>
          <p:cNvPr id="31" name="Grafik 30" descr="Ein Bild, das orange, Unschärfe enthält.&#10;&#10;Automatisch generierte Beschreibung">
            <a:extLst>
              <a:ext uri="{FF2B5EF4-FFF2-40B4-BE49-F238E27FC236}">
                <a16:creationId xmlns:a16="http://schemas.microsoft.com/office/drawing/2014/main" id="{67F7B2A0-E3C4-0D2F-B575-D9B970213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689" y="2567060"/>
            <a:ext cx="1594772" cy="1598653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pic>
        <p:nvPicPr>
          <p:cNvPr id="32" name="Grafik 31" descr="Ein Bild, das drinnen, legend, Tuch, Bettwäsche enthält.&#10;&#10;Automatisch generierte Beschreibung">
            <a:extLst>
              <a:ext uri="{FF2B5EF4-FFF2-40B4-BE49-F238E27FC236}">
                <a16:creationId xmlns:a16="http://schemas.microsoft.com/office/drawing/2014/main" id="{111084C5-E6B7-6FC1-6276-7B6DF4D068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05" y="1714230"/>
            <a:ext cx="1551332" cy="155133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pic>
        <p:nvPicPr>
          <p:cNvPr id="33" name="Grafik 32" descr="Ein Bild, das drinnen, grün, Unschärfe enthält.&#10;&#10;Automatisch generierte Beschreibung">
            <a:extLst>
              <a:ext uri="{FF2B5EF4-FFF2-40B4-BE49-F238E27FC236}">
                <a16:creationId xmlns:a16="http://schemas.microsoft.com/office/drawing/2014/main" id="{E2B11E92-A7E1-1744-F613-83A11B043E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796" y="4395010"/>
            <a:ext cx="1536558" cy="1536558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  <p:pic>
        <p:nvPicPr>
          <p:cNvPr id="35" name="Grafik 34" descr="Ein Bild, das Essen, Im Haus, gelb, Mais enthält.&#10;&#10;Automatisch generierte Beschreibung">
            <a:extLst>
              <a:ext uri="{FF2B5EF4-FFF2-40B4-BE49-F238E27FC236}">
                <a16:creationId xmlns:a16="http://schemas.microsoft.com/office/drawing/2014/main" id="{7BE81420-0C73-AB16-A2D8-6718DC99EA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508" y="4306054"/>
            <a:ext cx="1631915" cy="1631915"/>
          </a:xfrm>
          <a:prstGeom prst="ellipse">
            <a:avLst/>
          </a:prstGeom>
        </p:spPr>
      </p:pic>
      <p:pic>
        <p:nvPicPr>
          <p:cNvPr id="37" name="Grafik 36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8DE42E85-B94F-673D-51E6-16A63668C4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877" y="3466933"/>
            <a:ext cx="1522022" cy="1522022"/>
          </a:xfrm>
          <a:prstGeom prst="ellipse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9A492109-48E2-5942-F6D1-961EF2F4C331}"/>
              </a:ext>
            </a:extLst>
          </p:cNvPr>
          <p:cNvSpPr txBox="1"/>
          <p:nvPr/>
        </p:nvSpPr>
        <p:spPr>
          <a:xfrm>
            <a:off x="6414167" y="284424"/>
            <a:ext cx="161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Regulatorgen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53CF82C-AC32-3E1B-ECAE-A13911C9EFF1}"/>
              </a:ext>
            </a:extLst>
          </p:cNvPr>
          <p:cNvSpPr txBox="1"/>
          <p:nvPr/>
        </p:nvSpPr>
        <p:spPr>
          <a:xfrm>
            <a:off x="8188032" y="1239410"/>
            <a:ext cx="161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Repressor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0614517-2C94-8C31-FE38-243E9EE54D07}"/>
              </a:ext>
            </a:extLst>
          </p:cNvPr>
          <p:cNvSpPr txBox="1"/>
          <p:nvPr/>
        </p:nvSpPr>
        <p:spPr>
          <a:xfrm>
            <a:off x="7975461" y="5203927"/>
            <a:ext cx="165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Strukturgene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59ECD78-25AA-A9E8-4466-6A765A00EE56}"/>
              </a:ext>
            </a:extLst>
          </p:cNvPr>
          <p:cNvSpPr txBox="1"/>
          <p:nvPr/>
        </p:nvSpPr>
        <p:spPr>
          <a:xfrm>
            <a:off x="5864213" y="6007198"/>
            <a:ext cx="216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RNA-Polymerase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42BA340-3663-533C-B449-B9020956A0D7}"/>
              </a:ext>
            </a:extLst>
          </p:cNvPr>
          <p:cNvSpPr txBox="1"/>
          <p:nvPr/>
        </p:nvSpPr>
        <p:spPr>
          <a:xfrm>
            <a:off x="5364487" y="2716982"/>
            <a:ext cx="124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Operator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46C1245-2048-CF94-EF8B-F6AE46DA588F}"/>
              </a:ext>
            </a:extLst>
          </p:cNvPr>
          <p:cNvSpPr txBox="1"/>
          <p:nvPr/>
        </p:nvSpPr>
        <p:spPr>
          <a:xfrm>
            <a:off x="9694904" y="5966176"/>
            <a:ext cx="227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Schienen</a:t>
            </a:r>
          </a:p>
          <a:p>
            <a:r>
              <a:rPr lang="de-DE" dirty="0"/>
              <a:t>Zum befestigen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BAC70F9-D9B5-E758-05F2-BC83D987EEE1}"/>
              </a:ext>
            </a:extLst>
          </p:cNvPr>
          <p:cNvSpPr txBox="1"/>
          <p:nvPr/>
        </p:nvSpPr>
        <p:spPr>
          <a:xfrm>
            <a:off x="5093186" y="5095690"/>
            <a:ext cx="161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Promotor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58F121F-19E2-B89F-0469-BF10E4D3D341}"/>
              </a:ext>
            </a:extLst>
          </p:cNvPr>
          <p:cNvSpPr txBox="1"/>
          <p:nvPr/>
        </p:nvSpPr>
        <p:spPr>
          <a:xfrm>
            <a:off x="466851" y="3592233"/>
            <a:ext cx="360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Aharoni" panose="02010803020104030203" pitchFamily="2" charset="-79"/>
                <a:cs typeface="Aharoni" panose="02010803020104030203" pitchFamily="2" charset="-79"/>
              </a:rPr>
              <a:t>Materialen</a:t>
            </a:r>
            <a:endParaRPr lang="de-D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Pfeil nach rechts 45">
            <a:extLst>
              <a:ext uri="{FF2B5EF4-FFF2-40B4-BE49-F238E27FC236}">
                <a16:creationId xmlns:a16="http://schemas.microsoft.com/office/drawing/2014/main" id="{0535CC61-F349-D8D1-4CE2-E58261060623}"/>
              </a:ext>
            </a:extLst>
          </p:cNvPr>
          <p:cNvSpPr/>
          <p:nvPr/>
        </p:nvSpPr>
        <p:spPr>
          <a:xfrm>
            <a:off x="2318382" y="4278030"/>
            <a:ext cx="1333516" cy="710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>
            <a:extLst>
              <a:ext uri="{FF2B5EF4-FFF2-40B4-BE49-F238E27FC236}">
                <a16:creationId xmlns:a16="http://schemas.microsoft.com/office/drawing/2014/main" id="{2E3136B9-4203-6074-4B45-DFABA8E01378}"/>
              </a:ext>
            </a:extLst>
          </p:cNvPr>
          <p:cNvSpPr/>
          <p:nvPr/>
        </p:nvSpPr>
        <p:spPr>
          <a:xfrm>
            <a:off x="9305955" y="2502916"/>
            <a:ext cx="1829429" cy="1675009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47190F3-2BA4-34A1-A709-D8EC8C22F2EC}"/>
              </a:ext>
            </a:extLst>
          </p:cNvPr>
          <p:cNvSpPr txBox="1"/>
          <p:nvPr/>
        </p:nvSpPr>
        <p:spPr>
          <a:xfrm>
            <a:off x="9657443" y="2177138"/>
            <a:ext cx="733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Laktose</a:t>
            </a:r>
          </a:p>
        </p:txBody>
      </p:sp>
      <p:pic>
        <p:nvPicPr>
          <p:cNvPr id="51" name="Grafik 50" descr="Ein Bild, das Im Haus, Stoff enthält.&#10;&#10;Automatisch generierte Beschreibung">
            <a:extLst>
              <a:ext uri="{FF2B5EF4-FFF2-40B4-BE49-F238E27FC236}">
                <a16:creationId xmlns:a16="http://schemas.microsoft.com/office/drawing/2014/main" id="{333C5D02-8936-54F4-80D6-22D4830BA0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043" y="2614450"/>
            <a:ext cx="1503540" cy="15035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678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5CA4C-4876-4E28-97E0-1162D662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E08B368-A2A8-4357-B416-37C258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6F7F260-309E-CDE8-54B7-9D4E3E7C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/>
                </a:solidFill>
              </a:rPr>
              <a:t>Der Regulator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FF1F93-FC13-17CB-81C7-0DD22B08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de-DE" sz="1800">
                <a:solidFill>
                  <a:schemeClr val="tx2"/>
                </a:solidFill>
              </a:rPr>
              <a:t>Bildet die mRNA</a:t>
            </a:r>
          </a:p>
          <a:p>
            <a:r>
              <a:rPr lang="de-DE" sz="1800">
                <a:solidFill>
                  <a:schemeClr val="tx2"/>
                </a:solidFill>
              </a:rPr>
              <a:t>Codiert den Repressor </a:t>
            </a:r>
          </a:p>
        </p:txBody>
      </p:sp>
      <p:pic>
        <p:nvPicPr>
          <p:cNvPr id="7" name="Grafik 6" descr="Ein Bild, das Fern, drinnen, Bedienung, Unschärfe enthält.&#10;&#10;Automatisch generierte Beschreibung">
            <a:extLst>
              <a:ext uri="{FF2B5EF4-FFF2-40B4-BE49-F238E27FC236}">
                <a16:creationId xmlns:a16="http://schemas.microsoft.com/office/drawing/2014/main" id="{DEECE1A8-A099-C2D6-CC37-07D1BACA7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469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5CA4C-4876-4E28-97E0-1162D662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E08B368-A2A8-4357-B416-37C258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72B9CF6-E257-914D-5CB3-E10CE65E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/>
                </a:solidFill>
              </a:rPr>
              <a:t>Der Promotor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9EC2DA-FEE4-654C-4E7A-AC177D09D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de-DE" sz="1800">
                <a:solidFill>
                  <a:schemeClr val="tx2"/>
                </a:solidFill>
              </a:rPr>
              <a:t>Ist die Bindungsstelle für die mRNA-Polymerase </a:t>
            </a:r>
          </a:p>
          <a:p>
            <a:r>
              <a:rPr lang="de-DE" sz="1800">
                <a:solidFill>
                  <a:schemeClr val="tx2"/>
                </a:solidFill>
              </a:rPr>
              <a:t>Eigentliche Startstelle der Transkriptionseinheit </a:t>
            </a:r>
          </a:p>
        </p:txBody>
      </p:sp>
      <p:pic>
        <p:nvPicPr>
          <p:cNvPr id="5" name="Grafik 4" descr="Ein Bild, das drinnen, Person, Fern, Bett enthält.&#10;&#10;Automatisch generierte Beschreibung">
            <a:extLst>
              <a:ext uri="{FF2B5EF4-FFF2-40B4-BE49-F238E27FC236}">
                <a16:creationId xmlns:a16="http://schemas.microsoft.com/office/drawing/2014/main" id="{647A17CD-0304-902F-86E5-D6240FA96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332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5CA4C-4876-4E28-97E0-1162D662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E08B368-A2A8-4357-B416-37C258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D185F3F-DF1C-83D9-672D-9B87164B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/>
                </a:solidFill>
              </a:rPr>
              <a:t>Der Operator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FDCBC4-636A-DA99-59D6-6AE230C27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de-DE" sz="1800">
                <a:solidFill>
                  <a:schemeClr val="tx2"/>
                </a:solidFill>
              </a:rPr>
              <a:t>Startsignal der Transkription</a:t>
            </a:r>
          </a:p>
          <a:p>
            <a:r>
              <a:rPr lang="de-DE" sz="1800">
                <a:solidFill>
                  <a:schemeClr val="tx2"/>
                </a:solidFill>
              </a:rPr>
              <a:t>Unerlässlich  </a:t>
            </a:r>
          </a:p>
          <a:p>
            <a:r>
              <a:rPr lang="de-DE" sz="1800">
                <a:solidFill>
                  <a:schemeClr val="tx2"/>
                </a:solidFill>
              </a:rPr>
              <a:t>Funktion als An-/ Ausschalter</a:t>
            </a:r>
          </a:p>
        </p:txBody>
      </p:sp>
      <p:pic>
        <p:nvPicPr>
          <p:cNvPr id="4" name="Grafik 3" descr="Ein Bild, das orange, Unschärfe enthält.&#10;&#10;Automatisch generierte Beschreibung">
            <a:extLst>
              <a:ext uri="{FF2B5EF4-FFF2-40B4-BE49-F238E27FC236}">
                <a16:creationId xmlns:a16="http://schemas.microsoft.com/office/drawing/2014/main" id="{D9F18EC7-A023-0CF3-4AE8-77C5C6301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704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5CA4C-4876-4E28-97E0-1162D662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E08B368-A2A8-4357-B416-37C258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78586D1-19DB-41DA-533C-69304B8C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/>
                </a:solidFill>
              </a:rPr>
              <a:t>Der Repressor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D9D07-5919-3AA6-3DE0-FBBDA540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de-DE" sz="1800">
                <a:solidFill>
                  <a:schemeClr val="tx2"/>
                </a:solidFill>
              </a:rPr>
              <a:t>Protein</a:t>
            </a:r>
          </a:p>
          <a:p>
            <a:r>
              <a:rPr lang="de-DE" sz="1800">
                <a:solidFill>
                  <a:schemeClr val="tx2"/>
                </a:solidFill>
              </a:rPr>
              <a:t>Produkt des Regulatorgens </a:t>
            </a:r>
          </a:p>
          <a:p>
            <a:r>
              <a:rPr lang="de-DE" sz="1800">
                <a:solidFill>
                  <a:schemeClr val="tx2"/>
                </a:solidFill>
              </a:rPr>
              <a:t>Dockt an den Operator an (verhindert so das Weiterwandern der Polymerase)</a:t>
            </a:r>
          </a:p>
          <a:p>
            <a:endParaRPr lang="de-DE" sz="1800">
              <a:solidFill>
                <a:schemeClr val="tx2"/>
              </a:solidFill>
            </a:endParaRPr>
          </a:p>
        </p:txBody>
      </p:sp>
      <p:pic>
        <p:nvPicPr>
          <p:cNvPr id="5" name="Grafik 4" descr="Ein Bild, das drinnen, legend, Tuch, Bettwäsche enthält.&#10;&#10;Automatisch generierte Beschreibung">
            <a:extLst>
              <a:ext uri="{FF2B5EF4-FFF2-40B4-BE49-F238E27FC236}">
                <a16:creationId xmlns:a16="http://schemas.microsoft.com/office/drawing/2014/main" id="{E88C5D39-BAD4-93F4-F8EE-AFBC6912C2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026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5CA4C-4876-4E28-97E0-1162D662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E08B368-A2A8-4357-B416-37C258EFE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84712" y="-279398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6B54F-4A08-4B7F-78BC-3DB0EC78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9"/>
            <a:ext cx="4952999" cy="2247614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tx2"/>
                </a:solidFill>
              </a:rPr>
              <a:t>Die RNA – Polymerase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F5526-C57B-55D6-7210-AD32A180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de-DE" sz="1800">
                <a:solidFill>
                  <a:schemeClr val="tx2"/>
                </a:solidFill>
              </a:rPr>
              <a:t>Codiert die mRNA (Grundlage der Proteinherstellung) </a:t>
            </a:r>
          </a:p>
          <a:p>
            <a:r>
              <a:rPr lang="de-DE" sz="1800">
                <a:solidFill>
                  <a:schemeClr val="tx2"/>
                </a:solidFill>
              </a:rPr>
              <a:t>Kann vom Repressor gestoppt werden </a:t>
            </a:r>
          </a:p>
        </p:txBody>
      </p:sp>
      <p:pic>
        <p:nvPicPr>
          <p:cNvPr id="5" name="Grafik 4" descr="Ein Bild, das drinnen, grün, Unschärfe enthält.&#10;&#10;Automatisch generierte Beschreibung">
            <a:extLst>
              <a:ext uri="{FF2B5EF4-FFF2-40B4-BE49-F238E27FC236}">
                <a16:creationId xmlns:a16="http://schemas.microsoft.com/office/drawing/2014/main" id="{031546DD-CDA1-5C44-1C87-62CE927A0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63770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413024"/>
      </a:dk2>
      <a:lt2>
        <a:srgbClr val="E2E8E8"/>
      </a:lt2>
      <a:accent1>
        <a:srgbClr val="E17C7B"/>
      </a:accent1>
      <a:accent2>
        <a:srgbClr val="DB935E"/>
      </a:accent2>
      <a:accent3>
        <a:srgbClr val="B2A561"/>
      </a:accent3>
      <a:accent4>
        <a:srgbClr val="93AD4A"/>
      </a:accent4>
      <a:accent5>
        <a:srgbClr val="78B35B"/>
      </a:accent5>
      <a:accent6>
        <a:srgbClr val="4EB958"/>
      </a:accent6>
      <a:hlink>
        <a:srgbClr val="568D8E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Breitbild</PresentationFormat>
  <Paragraphs>74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Aharoni</vt:lpstr>
      <vt:lpstr>Arial</vt:lpstr>
      <vt:lpstr>Avenir Next LT Pro</vt:lpstr>
      <vt:lpstr>Calibri</vt:lpstr>
      <vt:lpstr>Posterama</vt:lpstr>
      <vt:lpstr>SineVTI</vt:lpstr>
      <vt:lpstr>PowerPoint-Präsentation</vt:lpstr>
      <vt:lpstr>Genregulation am Beispiel von LEGO ®  Modellen </vt:lpstr>
      <vt:lpstr>Genregulation bei Prokaryoten</vt:lpstr>
      <vt:lpstr>Genregulation  bei Prokaryoten LEGO ®  Bausteine</vt:lpstr>
      <vt:lpstr>Der Regulator </vt:lpstr>
      <vt:lpstr>Der Promotor </vt:lpstr>
      <vt:lpstr>Der Operator </vt:lpstr>
      <vt:lpstr>Der Repressor </vt:lpstr>
      <vt:lpstr>Die RNA – Polymerase </vt:lpstr>
      <vt:lpstr>Das lac-Operon</vt:lpstr>
      <vt:lpstr>Das lac-Operon</vt:lpstr>
      <vt:lpstr>Das lac-Operon</vt:lpstr>
      <vt:lpstr>Das lac-Operon</vt:lpstr>
      <vt:lpstr>LEGO ® Modell zur Genregulation bei Prokaryoten Endprodukthemmung</vt:lpstr>
      <vt:lpstr>Das trp-Operon</vt:lpstr>
      <vt:lpstr>Das trp-Operon</vt:lpstr>
      <vt:lpstr>Das trp-Operon</vt:lpstr>
      <vt:lpstr>Das trp-Operon</vt:lpstr>
      <vt:lpstr>Gegenüberstellung der Operon-Mechanismen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Genregulation am Beispiel von Lego Modellen</dc:title>
  <dc:creator>Helena Blümel</dc:creator>
  <cp:lastModifiedBy>sma</cp:lastModifiedBy>
  <cp:revision>15</cp:revision>
  <cp:lastPrinted>2023-08-07T13:14:11Z</cp:lastPrinted>
  <dcterms:created xsi:type="dcterms:W3CDTF">2022-09-27T11:28:58Z</dcterms:created>
  <dcterms:modified xsi:type="dcterms:W3CDTF">2024-05-17T11:29:33Z</dcterms:modified>
</cp:coreProperties>
</file>